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ink/ink1.xml" ContentType="application/inkml+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1"/>
  </p:sldMasterIdLst>
  <p:notesMasterIdLst>
    <p:notesMasterId r:id="rId18"/>
  </p:notesMasterIdLst>
  <p:handoutMasterIdLst>
    <p:handoutMasterId r:id="rId19"/>
  </p:handoutMasterIdLst>
  <p:sldIdLst>
    <p:sldId id="256" r:id="rId2"/>
    <p:sldId id="340" r:id="rId3"/>
    <p:sldId id="338" r:id="rId4"/>
    <p:sldId id="389" r:id="rId5"/>
    <p:sldId id="575" r:id="rId6"/>
    <p:sldId id="576" r:id="rId7"/>
    <p:sldId id="580" r:id="rId8"/>
    <p:sldId id="578" r:id="rId9"/>
    <p:sldId id="581" r:id="rId10"/>
    <p:sldId id="586" r:id="rId11"/>
    <p:sldId id="313" r:id="rId12"/>
    <p:sldId id="585" r:id="rId13"/>
    <p:sldId id="584" r:id="rId14"/>
    <p:sldId id="395" r:id="rId15"/>
    <p:sldId id="550" r:id="rId16"/>
    <p:sldId id="517" r:id="rId17"/>
  </p:sldIdLst>
  <p:sldSz cx="12192000" cy="6858000"/>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94343" autoAdjust="0"/>
  </p:normalViewPr>
  <p:slideViewPr>
    <p:cSldViewPr snapToGrid="0">
      <p:cViewPr varScale="1">
        <p:scale>
          <a:sx n="114" d="100"/>
          <a:sy n="114" d="100"/>
        </p:scale>
        <p:origin x="300" y="11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zervirano mjesto zaglavlja 1"/>
          <p:cNvSpPr>
            <a:spLocks noGrp="1"/>
          </p:cNvSpPr>
          <p:nvPr>
            <p:ph type="hdr" sz="quarter"/>
          </p:nvPr>
        </p:nvSpPr>
        <p:spPr>
          <a:xfrm>
            <a:off x="0" y="0"/>
            <a:ext cx="2919467" cy="495159"/>
          </a:xfrm>
          <a:prstGeom prst="rect">
            <a:avLst/>
          </a:prstGeom>
        </p:spPr>
        <p:txBody>
          <a:bodyPr vert="horz" lIns="92002" tIns="46001" rIns="92002" bIns="46001" rtlCol="0"/>
          <a:lstStyle>
            <a:lvl1pPr algn="l">
              <a:defRPr sz="1200"/>
            </a:lvl1pPr>
          </a:lstStyle>
          <a:p>
            <a:endParaRPr lang="hr-HR"/>
          </a:p>
        </p:txBody>
      </p:sp>
      <p:sp>
        <p:nvSpPr>
          <p:cNvPr id="3" name="Rezervirano mjesto datuma 2"/>
          <p:cNvSpPr>
            <a:spLocks noGrp="1"/>
          </p:cNvSpPr>
          <p:nvPr>
            <p:ph type="dt" sz="quarter" idx="1"/>
          </p:nvPr>
        </p:nvSpPr>
        <p:spPr>
          <a:xfrm>
            <a:off x="3814706" y="0"/>
            <a:ext cx="2919467" cy="495159"/>
          </a:xfrm>
          <a:prstGeom prst="rect">
            <a:avLst/>
          </a:prstGeom>
        </p:spPr>
        <p:txBody>
          <a:bodyPr vert="horz" lIns="92002" tIns="46001" rIns="92002" bIns="46001" rtlCol="0"/>
          <a:lstStyle>
            <a:lvl1pPr algn="r">
              <a:defRPr sz="1200"/>
            </a:lvl1pPr>
          </a:lstStyle>
          <a:p>
            <a:fld id="{874D2F10-17B1-4805-A1AB-06A335220D2E}" type="datetimeFigureOut">
              <a:rPr lang="hr-HR" smtClean="0"/>
              <a:t>29.4.2022.</a:t>
            </a:fld>
            <a:endParaRPr lang="hr-HR"/>
          </a:p>
        </p:txBody>
      </p:sp>
      <p:sp>
        <p:nvSpPr>
          <p:cNvPr id="4" name="Rezervirano mjesto podnožja 3"/>
          <p:cNvSpPr>
            <a:spLocks noGrp="1"/>
          </p:cNvSpPr>
          <p:nvPr>
            <p:ph type="ftr" sz="quarter" idx="2"/>
          </p:nvPr>
        </p:nvSpPr>
        <p:spPr>
          <a:xfrm>
            <a:off x="0" y="9371154"/>
            <a:ext cx="2919467" cy="495159"/>
          </a:xfrm>
          <a:prstGeom prst="rect">
            <a:avLst/>
          </a:prstGeom>
        </p:spPr>
        <p:txBody>
          <a:bodyPr vert="horz" lIns="92002" tIns="46001" rIns="92002" bIns="46001" rtlCol="0" anchor="b"/>
          <a:lstStyle>
            <a:lvl1pPr algn="l">
              <a:defRPr sz="1200"/>
            </a:lvl1pPr>
          </a:lstStyle>
          <a:p>
            <a:endParaRPr lang="hr-HR"/>
          </a:p>
        </p:txBody>
      </p:sp>
      <p:sp>
        <p:nvSpPr>
          <p:cNvPr id="5" name="Rezervirano mjesto broja slajda 4"/>
          <p:cNvSpPr>
            <a:spLocks noGrp="1"/>
          </p:cNvSpPr>
          <p:nvPr>
            <p:ph type="sldNum" sz="quarter" idx="3"/>
          </p:nvPr>
        </p:nvSpPr>
        <p:spPr>
          <a:xfrm>
            <a:off x="3814706" y="9371154"/>
            <a:ext cx="2919467" cy="495159"/>
          </a:xfrm>
          <a:prstGeom prst="rect">
            <a:avLst/>
          </a:prstGeom>
        </p:spPr>
        <p:txBody>
          <a:bodyPr vert="horz" lIns="92002" tIns="46001" rIns="92002" bIns="46001" rtlCol="0" anchor="b"/>
          <a:lstStyle>
            <a:lvl1pPr algn="r">
              <a:defRPr sz="1200"/>
            </a:lvl1pPr>
          </a:lstStyle>
          <a:p>
            <a:fld id="{FF65E2E6-54A0-4F8F-882C-A42A5E47234C}" type="slidenum">
              <a:rPr lang="hr-HR" smtClean="0"/>
              <a:t>‹#›</a:t>
            </a:fld>
            <a:endParaRPr lang="hr-HR"/>
          </a:p>
        </p:txBody>
      </p:sp>
    </p:spTree>
    <p:extLst>
      <p:ext uri="{BB962C8B-B14F-4D97-AF65-F5344CB8AC3E}">
        <p14:creationId xmlns:p14="http://schemas.microsoft.com/office/powerpoint/2010/main" val="3257799653"/>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2-04-27T12:44:09.051"/>
    </inkml:context>
    <inkml:brush xml:id="br0">
      <inkml:brushProperty name="width" value="0.05" units="cm"/>
      <inkml:brushProperty name="height" value="0.05" units="cm"/>
      <inkml:brushProperty name="ignorePressure" value="1"/>
    </inkml:brush>
  </inkml:definitions>
  <inkml:trace contextRef="#ctx0" brushRef="#br0">0 0,'0'0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18830" cy="495029"/>
          </a:xfrm>
          <a:prstGeom prst="rect">
            <a:avLst/>
          </a:prstGeom>
        </p:spPr>
        <p:txBody>
          <a:bodyPr vert="horz" lIns="92002" tIns="46001" rIns="92002" bIns="46001" rtlCol="0"/>
          <a:lstStyle>
            <a:lvl1pPr algn="l">
              <a:defRPr sz="1200"/>
            </a:lvl1pPr>
          </a:lstStyle>
          <a:p>
            <a:endParaRPr lang="hr-HR"/>
          </a:p>
        </p:txBody>
      </p:sp>
      <p:sp>
        <p:nvSpPr>
          <p:cNvPr id="3" name="Date Placeholder 2"/>
          <p:cNvSpPr>
            <a:spLocks noGrp="1"/>
          </p:cNvSpPr>
          <p:nvPr>
            <p:ph type="dt" idx="1"/>
          </p:nvPr>
        </p:nvSpPr>
        <p:spPr>
          <a:xfrm>
            <a:off x="3815374" y="0"/>
            <a:ext cx="2918830" cy="495029"/>
          </a:xfrm>
          <a:prstGeom prst="rect">
            <a:avLst/>
          </a:prstGeom>
        </p:spPr>
        <p:txBody>
          <a:bodyPr vert="horz" lIns="92002" tIns="46001" rIns="92002" bIns="46001" rtlCol="0"/>
          <a:lstStyle>
            <a:lvl1pPr algn="r">
              <a:defRPr sz="1200"/>
            </a:lvl1pPr>
          </a:lstStyle>
          <a:p>
            <a:fld id="{48AC2A84-73B5-4617-9B00-925E4384B0D2}" type="datetimeFigureOut">
              <a:rPr lang="hr-HR" smtClean="0"/>
              <a:t>29.4.2022.</a:t>
            </a:fld>
            <a:endParaRPr lang="hr-HR"/>
          </a:p>
        </p:txBody>
      </p:sp>
      <p:sp>
        <p:nvSpPr>
          <p:cNvPr id="4" name="Slide Image Placeholder 3"/>
          <p:cNvSpPr>
            <a:spLocks noGrp="1" noRot="1" noChangeAspect="1"/>
          </p:cNvSpPr>
          <p:nvPr>
            <p:ph type="sldImg" idx="2"/>
          </p:nvPr>
        </p:nvSpPr>
        <p:spPr>
          <a:xfrm>
            <a:off x="407988" y="1233488"/>
            <a:ext cx="5919787" cy="3330575"/>
          </a:xfrm>
          <a:prstGeom prst="rect">
            <a:avLst/>
          </a:prstGeom>
          <a:noFill/>
          <a:ln w="12700">
            <a:solidFill>
              <a:prstClr val="black"/>
            </a:solidFill>
          </a:ln>
        </p:spPr>
        <p:txBody>
          <a:bodyPr vert="horz" lIns="92002" tIns="46001" rIns="92002" bIns="46001" rtlCol="0" anchor="ctr"/>
          <a:lstStyle/>
          <a:p>
            <a:endParaRPr lang="hr-HR"/>
          </a:p>
        </p:txBody>
      </p:sp>
      <p:sp>
        <p:nvSpPr>
          <p:cNvPr id="5" name="Notes Placeholder 4"/>
          <p:cNvSpPr>
            <a:spLocks noGrp="1"/>
          </p:cNvSpPr>
          <p:nvPr>
            <p:ph type="body" sz="quarter" idx="3"/>
          </p:nvPr>
        </p:nvSpPr>
        <p:spPr>
          <a:xfrm>
            <a:off x="673577" y="4748163"/>
            <a:ext cx="5388610" cy="3884861"/>
          </a:xfrm>
          <a:prstGeom prst="rect">
            <a:avLst/>
          </a:prstGeom>
        </p:spPr>
        <p:txBody>
          <a:bodyPr vert="horz" lIns="92002" tIns="46001" rIns="92002" bIns="46001"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6" name="Footer Placeholder 5"/>
          <p:cNvSpPr>
            <a:spLocks noGrp="1"/>
          </p:cNvSpPr>
          <p:nvPr>
            <p:ph type="ftr" sz="quarter" idx="4"/>
          </p:nvPr>
        </p:nvSpPr>
        <p:spPr>
          <a:xfrm>
            <a:off x="1" y="9371285"/>
            <a:ext cx="2918830" cy="495028"/>
          </a:xfrm>
          <a:prstGeom prst="rect">
            <a:avLst/>
          </a:prstGeom>
        </p:spPr>
        <p:txBody>
          <a:bodyPr vert="horz" lIns="92002" tIns="46001" rIns="92002" bIns="46001" rtlCol="0" anchor="b"/>
          <a:lstStyle>
            <a:lvl1pPr algn="l">
              <a:defRPr sz="1200"/>
            </a:lvl1pPr>
          </a:lstStyle>
          <a:p>
            <a:endParaRPr lang="hr-HR"/>
          </a:p>
        </p:txBody>
      </p:sp>
      <p:sp>
        <p:nvSpPr>
          <p:cNvPr id="7" name="Slide Number Placeholder 6"/>
          <p:cNvSpPr>
            <a:spLocks noGrp="1"/>
          </p:cNvSpPr>
          <p:nvPr>
            <p:ph type="sldNum" sz="quarter" idx="5"/>
          </p:nvPr>
        </p:nvSpPr>
        <p:spPr>
          <a:xfrm>
            <a:off x="3815374" y="9371285"/>
            <a:ext cx="2918830" cy="495028"/>
          </a:xfrm>
          <a:prstGeom prst="rect">
            <a:avLst/>
          </a:prstGeom>
        </p:spPr>
        <p:txBody>
          <a:bodyPr vert="horz" lIns="92002" tIns="46001" rIns="92002" bIns="46001" rtlCol="0" anchor="b"/>
          <a:lstStyle>
            <a:lvl1pPr algn="r">
              <a:defRPr sz="1200"/>
            </a:lvl1pPr>
          </a:lstStyle>
          <a:p>
            <a:fld id="{AF6DF805-0FFA-42BF-BB3B-BF680301569F}" type="slidenum">
              <a:rPr lang="hr-HR" smtClean="0"/>
              <a:t>‹#›</a:t>
            </a:fld>
            <a:endParaRPr lang="hr-HR"/>
          </a:p>
        </p:txBody>
      </p:sp>
    </p:spTree>
    <p:extLst>
      <p:ext uri="{BB962C8B-B14F-4D97-AF65-F5344CB8AC3E}">
        <p14:creationId xmlns:p14="http://schemas.microsoft.com/office/powerpoint/2010/main" val="42245609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spect="1" noTextEdit="1"/>
          </p:cNvSpPr>
          <p:nvPr>
            <p:ph type="sldImg"/>
          </p:nvPr>
        </p:nvSpPr>
        <p:spPr>
          <a:ln/>
        </p:spPr>
      </p:sp>
      <p:sp>
        <p:nvSpPr>
          <p:cNvPr id="72707" name="Rectangle 3"/>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hr-HR" altLang="sr-Latn-RS">
                <a:latin typeface="Arial" panose="020B0604020202020204" pitchFamily="34" charset="0"/>
              </a:rPr>
              <a:t>Što mislite koliko je ukupno, koliko ima lokalnih </a:t>
            </a:r>
          </a:p>
        </p:txBody>
      </p:sp>
    </p:spTree>
    <p:extLst>
      <p:ext uri="{BB962C8B-B14F-4D97-AF65-F5344CB8AC3E}">
        <p14:creationId xmlns:p14="http://schemas.microsoft.com/office/powerpoint/2010/main" val="10897981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 </a:t>
            </a:r>
            <a:r>
              <a:rPr lang="hr-HR" dirty="0"/>
              <a:t>The </a:t>
            </a:r>
            <a:r>
              <a:rPr lang="hr-HR" dirty="0" err="1"/>
              <a:t>head</a:t>
            </a:r>
            <a:r>
              <a:rPr lang="hr-HR" dirty="0"/>
              <a:t> </a:t>
            </a:r>
            <a:r>
              <a:rPr lang="hr-HR" dirty="0" err="1"/>
              <a:t>of</a:t>
            </a:r>
            <a:r>
              <a:rPr lang="hr-HR" dirty="0"/>
              <a:t> the </a:t>
            </a:r>
            <a:r>
              <a:rPr lang="hr-HR" dirty="0" err="1"/>
              <a:t>parent</a:t>
            </a:r>
            <a:r>
              <a:rPr lang="hr-HR" dirty="0"/>
              <a:t> </a:t>
            </a:r>
            <a:r>
              <a:rPr lang="hr-HR" dirty="0" err="1"/>
              <a:t>budget</a:t>
            </a:r>
            <a:r>
              <a:rPr lang="hr-HR" dirty="0"/>
              <a:t> </a:t>
            </a:r>
            <a:r>
              <a:rPr lang="hr-HR" dirty="0" err="1"/>
              <a:t>user</a:t>
            </a:r>
            <a:r>
              <a:rPr lang="hr-HR" dirty="0"/>
              <a:t> </a:t>
            </a:r>
            <a:r>
              <a:rPr lang="hr-HR" dirty="0" err="1"/>
              <a:t>shall</a:t>
            </a:r>
            <a:r>
              <a:rPr lang="hr-HR" dirty="0"/>
              <a:t> </a:t>
            </a:r>
            <a:r>
              <a:rPr lang="hr-HR" dirty="0" err="1"/>
              <a:t>be</a:t>
            </a:r>
            <a:r>
              <a:rPr lang="hr-HR" dirty="0"/>
              <a:t> </a:t>
            </a:r>
            <a:r>
              <a:rPr lang="hr-HR" dirty="0" err="1"/>
              <a:t>accountable</a:t>
            </a:r>
            <a:r>
              <a:rPr lang="hr-HR" dirty="0"/>
              <a:t> to the </a:t>
            </a:r>
            <a:r>
              <a:rPr lang="hr-HR" dirty="0" err="1"/>
              <a:t>body</a:t>
            </a:r>
            <a:r>
              <a:rPr lang="hr-HR" dirty="0"/>
              <a:t> </a:t>
            </a:r>
            <a:r>
              <a:rPr lang="hr-HR" dirty="0" err="1"/>
              <a:t>that</a:t>
            </a:r>
            <a:r>
              <a:rPr lang="hr-HR" dirty="0"/>
              <a:t> </a:t>
            </a:r>
            <a:r>
              <a:rPr lang="hr-HR" dirty="0" err="1"/>
              <a:t>appointed</a:t>
            </a:r>
            <a:r>
              <a:rPr lang="hr-HR" dirty="0"/>
              <a:t> </a:t>
            </a:r>
            <a:r>
              <a:rPr lang="hr-HR" dirty="0" err="1"/>
              <a:t>him</a:t>
            </a:r>
            <a:r>
              <a:rPr lang="hr-HR" dirty="0"/>
              <a:t>/</a:t>
            </a:r>
            <a:r>
              <a:rPr lang="hr-HR" dirty="0" err="1"/>
              <a:t>her</a:t>
            </a:r>
            <a:r>
              <a:rPr lang="hr-HR" dirty="0"/>
              <a:t> for development </a:t>
            </a:r>
            <a:r>
              <a:rPr lang="hr-HR" dirty="0" err="1"/>
              <a:t>of</a:t>
            </a:r>
            <a:r>
              <a:rPr lang="hr-HR" dirty="0"/>
              <a:t> </a:t>
            </a:r>
            <a:r>
              <a:rPr lang="hr-HR" dirty="0" err="1"/>
              <a:t>an</a:t>
            </a:r>
            <a:r>
              <a:rPr lang="hr-HR" dirty="0"/>
              <a:t> </a:t>
            </a:r>
            <a:r>
              <a:rPr lang="hr-HR" dirty="0" err="1"/>
              <a:t>efficient</a:t>
            </a:r>
            <a:r>
              <a:rPr lang="hr-HR" dirty="0"/>
              <a:t> </a:t>
            </a:r>
            <a:r>
              <a:rPr lang="hr-HR" dirty="0" err="1"/>
              <a:t>and</a:t>
            </a:r>
            <a:r>
              <a:rPr lang="hr-HR" dirty="0"/>
              <a:t> </a:t>
            </a:r>
            <a:r>
              <a:rPr lang="hr-HR" dirty="0" err="1"/>
              <a:t>effective</a:t>
            </a:r>
            <a:r>
              <a:rPr lang="hr-HR" dirty="0"/>
              <a:t> </a:t>
            </a:r>
            <a:r>
              <a:rPr lang="hr-HR" dirty="0" err="1"/>
              <a:t>financial</a:t>
            </a:r>
            <a:r>
              <a:rPr lang="hr-HR" dirty="0"/>
              <a:t> management </a:t>
            </a:r>
            <a:r>
              <a:rPr lang="hr-HR" dirty="0" err="1"/>
              <a:t>and</a:t>
            </a:r>
            <a:r>
              <a:rPr lang="hr-HR" dirty="0"/>
              <a:t> </a:t>
            </a:r>
            <a:r>
              <a:rPr lang="hr-HR" dirty="0" err="1"/>
              <a:t>control</a:t>
            </a:r>
            <a:r>
              <a:rPr lang="hr-HR" dirty="0"/>
              <a:t> system</a:t>
            </a:r>
            <a:r>
              <a:rPr lang="en-US" dirty="0"/>
              <a:t>.</a:t>
            </a:r>
            <a:endParaRPr lang="hr-HR" dirty="0"/>
          </a:p>
          <a:p>
            <a:r>
              <a:rPr lang="en-US" dirty="0"/>
              <a:t>(3) </a:t>
            </a:r>
            <a:r>
              <a:rPr lang="hr-HR" dirty="0"/>
              <a:t>The </a:t>
            </a:r>
            <a:r>
              <a:rPr lang="hr-HR" dirty="0" err="1"/>
              <a:t>head</a:t>
            </a:r>
            <a:r>
              <a:rPr lang="hr-HR" dirty="0"/>
              <a:t> </a:t>
            </a:r>
            <a:r>
              <a:rPr lang="hr-HR" dirty="0" err="1"/>
              <a:t>of</a:t>
            </a:r>
            <a:r>
              <a:rPr lang="hr-HR" dirty="0"/>
              <a:t> the </a:t>
            </a:r>
            <a:r>
              <a:rPr lang="hr-HR" dirty="0" err="1"/>
              <a:t>publicly</a:t>
            </a:r>
            <a:r>
              <a:rPr lang="hr-HR" dirty="0"/>
              <a:t> </a:t>
            </a:r>
            <a:r>
              <a:rPr lang="hr-HR" dirty="0" err="1"/>
              <a:t>owned</a:t>
            </a:r>
            <a:r>
              <a:rPr lang="hr-HR" dirty="0"/>
              <a:t> </a:t>
            </a:r>
            <a:r>
              <a:rPr lang="hr-HR" dirty="0" err="1"/>
              <a:t>enterprise</a:t>
            </a:r>
            <a:r>
              <a:rPr lang="hr-HR" dirty="0"/>
              <a:t> </a:t>
            </a:r>
            <a:r>
              <a:rPr lang="hr-HR" dirty="0" err="1"/>
              <a:t>shall</a:t>
            </a:r>
            <a:r>
              <a:rPr lang="hr-HR" dirty="0"/>
              <a:t> </a:t>
            </a:r>
            <a:r>
              <a:rPr lang="hr-HR" dirty="0" err="1"/>
              <a:t>be</a:t>
            </a:r>
            <a:r>
              <a:rPr lang="hr-HR" dirty="0"/>
              <a:t> </a:t>
            </a:r>
            <a:r>
              <a:rPr lang="hr-HR" dirty="0" err="1"/>
              <a:t>accountable</a:t>
            </a:r>
            <a:r>
              <a:rPr lang="hr-HR" dirty="0"/>
              <a:t> to the </a:t>
            </a:r>
            <a:r>
              <a:rPr lang="hr-HR" dirty="0" err="1"/>
              <a:t>supervisory</a:t>
            </a:r>
            <a:r>
              <a:rPr lang="hr-HR" dirty="0"/>
              <a:t> </a:t>
            </a:r>
            <a:r>
              <a:rPr lang="hr-HR" dirty="0" err="1"/>
              <a:t>board</a:t>
            </a:r>
            <a:r>
              <a:rPr lang="hr-HR" dirty="0"/>
              <a:t> for the development </a:t>
            </a:r>
            <a:r>
              <a:rPr lang="hr-HR" dirty="0" err="1"/>
              <a:t>of</a:t>
            </a:r>
            <a:r>
              <a:rPr lang="hr-HR" dirty="0"/>
              <a:t> </a:t>
            </a:r>
            <a:r>
              <a:rPr lang="hr-HR" dirty="0" err="1"/>
              <a:t>an</a:t>
            </a:r>
            <a:r>
              <a:rPr lang="hr-HR" dirty="0"/>
              <a:t> </a:t>
            </a:r>
            <a:r>
              <a:rPr lang="hr-HR" dirty="0" err="1"/>
              <a:t>efficient</a:t>
            </a:r>
            <a:r>
              <a:rPr lang="hr-HR" dirty="0"/>
              <a:t> </a:t>
            </a:r>
            <a:r>
              <a:rPr lang="hr-HR" dirty="0" err="1"/>
              <a:t>and</a:t>
            </a:r>
            <a:r>
              <a:rPr lang="hr-HR" dirty="0"/>
              <a:t> </a:t>
            </a:r>
            <a:r>
              <a:rPr lang="hr-HR" dirty="0" err="1"/>
              <a:t>effective</a:t>
            </a:r>
            <a:r>
              <a:rPr lang="hr-HR" dirty="0"/>
              <a:t> </a:t>
            </a:r>
            <a:r>
              <a:rPr lang="hr-HR" dirty="0" err="1"/>
              <a:t>financial</a:t>
            </a:r>
            <a:r>
              <a:rPr lang="hr-HR" dirty="0"/>
              <a:t> management </a:t>
            </a:r>
            <a:r>
              <a:rPr lang="hr-HR" dirty="0" err="1"/>
              <a:t>and</a:t>
            </a:r>
            <a:r>
              <a:rPr lang="hr-HR" dirty="0"/>
              <a:t> </a:t>
            </a:r>
            <a:r>
              <a:rPr lang="hr-HR" dirty="0" err="1"/>
              <a:t>control</a:t>
            </a:r>
            <a:r>
              <a:rPr lang="hr-HR" dirty="0"/>
              <a:t> system</a:t>
            </a:r>
            <a:r>
              <a:rPr lang="en-US" dirty="0"/>
              <a:t>.</a:t>
            </a:r>
            <a:endParaRPr lang="hr-HR" dirty="0"/>
          </a:p>
          <a:p>
            <a:endParaRPr lang="hr-HR" dirty="0"/>
          </a:p>
        </p:txBody>
      </p:sp>
      <p:sp>
        <p:nvSpPr>
          <p:cNvPr id="4" name="Slide Number Placeholder 3"/>
          <p:cNvSpPr>
            <a:spLocks noGrp="1"/>
          </p:cNvSpPr>
          <p:nvPr>
            <p:ph type="sldNum" sz="quarter" idx="10"/>
          </p:nvPr>
        </p:nvSpPr>
        <p:spPr/>
        <p:txBody>
          <a:bodyPr/>
          <a:lstStyle/>
          <a:p>
            <a:fld id="{3EB3DB69-7A34-48EF-9309-04382A7DADB3}" type="slidenum">
              <a:rPr lang="hr-HR" smtClean="0"/>
              <a:t>15</a:t>
            </a:fld>
            <a:endParaRPr lang="hr-HR"/>
          </a:p>
        </p:txBody>
      </p:sp>
    </p:spTree>
    <p:extLst>
      <p:ext uri="{BB962C8B-B14F-4D97-AF65-F5344CB8AC3E}">
        <p14:creationId xmlns:p14="http://schemas.microsoft.com/office/powerpoint/2010/main" val="6968838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7AF4DD1-B0FE-40C3-BFD2-2370F4E74DDA}" type="datetime1">
              <a:rPr lang="en-US" smtClean="0"/>
              <a:t>4/29/2022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B656E2-6D99-4623-ADDD-8BE5644C3BE7}" type="slidenum">
              <a:rPr lang="en-US" smtClean="0"/>
              <a:t>‹#›</a:t>
            </a:fld>
            <a:endParaRPr lang="en-US"/>
          </a:p>
        </p:txBody>
      </p:sp>
    </p:spTree>
    <p:extLst>
      <p:ext uri="{BB962C8B-B14F-4D97-AF65-F5344CB8AC3E}">
        <p14:creationId xmlns:p14="http://schemas.microsoft.com/office/powerpoint/2010/main" val="2557689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9CA34A-131F-48B2-810D-63385664443F}" type="datetime1">
              <a:rPr lang="en-US" smtClean="0"/>
              <a:t>4/29/2022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B656E2-6D99-4623-ADDD-8BE5644C3BE7}" type="slidenum">
              <a:rPr lang="en-US" smtClean="0"/>
              <a:t>‹#›</a:t>
            </a:fld>
            <a:endParaRPr lang="en-US"/>
          </a:p>
        </p:txBody>
      </p:sp>
    </p:spTree>
    <p:extLst>
      <p:ext uri="{BB962C8B-B14F-4D97-AF65-F5344CB8AC3E}">
        <p14:creationId xmlns:p14="http://schemas.microsoft.com/office/powerpoint/2010/main" val="10420680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46C759D-AC1A-4124-9049-F09D0B35FBDF}" type="datetime1">
              <a:rPr lang="en-US" smtClean="0"/>
              <a:t>4/29/2022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B656E2-6D99-4623-ADDD-8BE5644C3BE7}" type="slidenum">
              <a:rPr lang="en-US" smtClean="0"/>
              <a:t>‹#›</a:t>
            </a:fld>
            <a:endParaRPr lang="en-US"/>
          </a:p>
        </p:txBody>
      </p:sp>
    </p:spTree>
    <p:extLst>
      <p:ext uri="{BB962C8B-B14F-4D97-AF65-F5344CB8AC3E}">
        <p14:creationId xmlns:p14="http://schemas.microsoft.com/office/powerpoint/2010/main" val="23802376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521D52B-29A1-4737-BBB1-1E7C773479E1}" type="datetime1">
              <a:rPr lang="en-US" smtClean="0"/>
              <a:t>4/29/2022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B656E2-6D99-4623-ADDD-8BE5644C3BE7}" type="slidenum">
              <a:rPr lang="en-US" smtClean="0"/>
              <a:t>‹#›</a:t>
            </a:fld>
            <a:endParaRPr lang="en-US"/>
          </a:p>
        </p:txBody>
      </p:sp>
    </p:spTree>
    <p:extLst>
      <p:ext uri="{BB962C8B-B14F-4D97-AF65-F5344CB8AC3E}">
        <p14:creationId xmlns:p14="http://schemas.microsoft.com/office/powerpoint/2010/main" val="15998013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A135DEB-7137-487B-8FC7-A694F2D14E2B}" type="datetime1">
              <a:rPr lang="en-US" smtClean="0"/>
              <a:t>4/29/2022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B656E2-6D99-4623-ADDD-8BE5644C3BE7}" type="slidenum">
              <a:rPr lang="en-US" smtClean="0"/>
              <a:t>‹#›</a:t>
            </a:fld>
            <a:endParaRPr lang="en-US"/>
          </a:p>
        </p:txBody>
      </p:sp>
    </p:spTree>
    <p:extLst>
      <p:ext uri="{BB962C8B-B14F-4D97-AF65-F5344CB8AC3E}">
        <p14:creationId xmlns:p14="http://schemas.microsoft.com/office/powerpoint/2010/main" val="4867953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65BE1D2-F20C-428A-8E4D-4CD22083B559}" type="datetime1">
              <a:rPr lang="en-US" smtClean="0"/>
              <a:t>4/29/2022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B656E2-6D99-4623-ADDD-8BE5644C3BE7}" type="slidenum">
              <a:rPr lang="en-US" smtClean="0"/>
              <a:t>‹#›</a:t>
            </a:fld>
            <a:endParaRPr lang="en-US"/>
          </a:p>
        </p:txBody>
      </p:sp>
    </p:spTree>
    <p:extLst>
      <p:ext uri="{BB962C8B-B14F-4D97-AF65-F5344CB8AC3E}">
        <p14:creationId xmlns:p14="http://schemas.microsoft.com/office/powerpoint/2010/main" val="3411767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519ED70-17DB-451E-9803-95A1183B2123}" type="datetime1">
              <a:rPr lang="en-US" smtClean="0"/>
              <a:t>4/29/2022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9B656E2-6D99-4623-ADDD-8BE5644C3BE7}" type="slidenum">
              <a:rPr lang="en-US" smtClean="0"/>
              <a:t>‹#›</a:t>
            </a:fld>
            <a:endParaRPr lang="en-US"/>
          </a:p>
        </p:txBody>
      </p:sp>
    </p:spTree>
    <p:extLst>
      <p:ext uri="{BB962C8B-B14F-4D97-AF65-F5344CB8AC3E}">
        <p14:creationId xmlns:p14="http://schemas.microsoft.com/office/powerpoint/2010/main" val="13058082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A019EE4-DD36-436A-95E5-CC08FF242A98}" type="datetime1">
              <a:rPr lang="en-US" smtClean="0"/>
              <a:t>4/29/2022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9B656E2-6D99-4623-ADDD-8BE5644C3BE7}" type="slidenum">
              <a:rPr lang="en-US" smtClean="0"/>
              <a:t>‹#›</a:t>
            </a:fld>
            <a:endParaRPr lang="en-US"/>
          </a:p>
        </p:txBody>
      </p:sp>
    </p:spTree>
    <p:extLst>
      <p:ext uri="{BB962C8B-B14F-4D97-AF65-F5344CB8AC3E}">
        <p14:creationId xmlns:p14="http://schemas.microsoft.com/office/powerpoint/2010/main" val="37433078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C3B2FD-DB93-41EB-8380-455309CDEE7B}" type="datetime1">
              <a:rPr lang="en-US" smtClean="0"/>
              <a:t>4/29/2022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9B656E2-6D99-4623-ADDD-8BE5644C3BE7}" type="slidenum">
              <a:rPr lang="en-US" smtClean="0"/>
              <a:t>‹#›</a:t>
            </a:fld>
            <a:endParaRPr lang="en-US"/>
          </a:p>
        </p:txBody>
      </p:sp>
    </p:spTree>
    <p:extLst>
      <p:ext uri="{BB962C8B-B14F-4D97-AF65-F5344CB8AC3E}">
        <p14:creationId xmlns:p14="http://schemas.microsoft.com/office/powerpoint/2010/main" val="22897642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CF9002D-F144-4933-A9D8-2DF75CE7C949}" type="datetime1">
              <a:rPr lang="en-US" smtClean="0"/>
              <a:t>4/29/2022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B656E2-6D99-4623-ADDD-8BE5644C3BE7}" type="slidenum">
              <a:rPr lang="en-US" smtClean="0"/>
              <a:t>‹#›</a:t>
            </a:fld>
            <a:endParaRPr lang="en-US"/>
          </a:p>
        </p:txBody>
      </p:sp>
    </p:spTree>
    <p:extLst>
      <p:ext uri="{BB962C8B-B14F-4D97-AF65-F5344CB8AC3E}">
        <p14:creationId xmlns:p14="http://schemas.microsoft.com/office/powerpoint/2010/main" val="40278956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A105FC4-04C3-4BAE-9253-9BF9D6576EEF}" type="datetime1">
              <a:rPr lang="en-US" smtClean="0"/>
              <a:t>4/29/2022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B656E2-6D99-4623-ADDD-8BE5644C3BE7}" type="slidenum">
              <a:rPr lang="en-US" smtClean="0"/>
              <a:t>‹#›</a:t>
            </a:fld>
            <a:endParaRPr lang="en-US"/>
          </a:p>
        </p:txBody>
      </p:sp>
    </p:spTree>
    <p:extLst>
      <p:ext uri="{BB962C8B-B14F-4D97-AF65-F5344CB8AC3E}">
        <p14:creationId xmlns:p14="http://schemas.microsoft.com/office/powerpoint/2010/main" val="2570174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DF177E-AF3F-482E-8DB0-4E17EBAD3F5A}" type="datetime1">
              <a:rPr lang="en-US" smtClean="0"/>
              <a:t>4/29/2022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B656E2-6D99-4623-ADDD-8BE5644C3BE7}" type="slidenum">
              <a:rPr lang="en-US" smtClean="0"/>
              <a:t>‹#›</a:t>
            </a:fld>
            <a:endParaRPr lang="en-US"/>
          </a:p>
        </p:txBody>
      </p:sp>
    </p:spTree>
    <p:extLst>
      <p:ext uri="{BB962C8B-B14F-4D97-AF65-F5344CB8AC3E}">
        <p14:creationId xmlns:p14="http://schemas.microsoft.com/office/powerpoint/2010/main" val="328128055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40.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5.pn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Group 24"/>
          <p:cNvGrpSpPr/>
          <p:nvPr/>
        </p:nvGrpSpPr>
        <p:grpSpPr>
          <a:xfrm>
            <a:off x="3544312" y="6033613"/>
            <a:ext cx="4256410" cy="632249"/>
            <a:chOff x="3277275" y="6033613"/>
            <a:chExt cx="4256410" cy="632249"/>
          </a:xfrm>
        </p:grpSpPr>
        <p:pic>
          <p:nvPicPr>
            <p:cNvPr id="22" name="Picture 2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77275" y="6257395"/>
              <a:ext cx="517554" cy="345182"/>
            </a:xfrm>
            <a:prstGeom prst="rect">
              <a:avLst/>
            </a:prstGeom>
          </p:spPr>
        </p:pic>
        <p:pic>
          <p:nvPicPr>
            <p:cNvPr id="23" name="Picture 2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90210" y="6033613"/>
              <a:ext cx="843475" cy="632249"/>
            </a:xfrm>
            <a:prstGeom prst="rect">
              <a:avLst/>
            </a:prstGeom>
          </p:spPr>
        </p:pic>
        <p:sp>
          <p:nvSpPr>
            <p:cNvPr id="24" name="TextBox 23"/>
            <p:cNvSpPr txBox="1"/>
            <p:nvPr/>
          </p:nvSpPr>
          <p:spPr>
            <a:xfrm>
              <a:off x="3794830" y="6256731"/>
              <a:ext cx="3172414" cy="276999"/>
            </a:xfrm>
            <a:prstGeom prst="rect">
              <a:avLst/>
            </a:prstGeom>
            <a:noFill/>
          </p:spPr>
          <p:txBody>
            <a:bodyPr wrap="square" rtlCol="0">
              <a:spAutoFit/>
            </a:bodyPr>
            <a:lstStyle/>
            <a:p>
              <a:pPr algn="ctr"/>
              <a:r>
                <a:rPr lang="en-US" sz="1200" b="1" dirty="0"/>
                <a:t>This project is funded by the European Union</a:t>
              </a:r>
            </a:p>
          </p:txBody>
        </p:sp>
      </p:grpSp>
      <p:sp>
        <p:nvSpPr>
          <p:cNvPr id="4" name="Title 3"/>
          <p:cNvSpPr>
            <a:spLocks noGrp="1"/>
          </p:cNvSpPr>
          <p:nvPr>
            <p:ph type="ctrTitle"/>
          </p:nvPr>
        </p:nvSpPr>
        <p:spPr/>
        <p:txBody>
          <a:bodyPr>
            <a:normAutofit/>
          </a:bodyPr>
          <a:lstStyle/>
          <a:p>
            <a:r>
              <a:rPr lang="en-US" altLang="en-US" sz="2800" b="1" dirty="0">
                <a:solidFill>
                  <a:prstClr val="black"/>
                </a:solidFill>
                <a:cs typeface="Arial" panose="020B0604020202020204" pitchFamily="34" charset="0"/>
              </a:rPr>
              <a:t>Activity 2.2.10  </a:t>
            </a:r>
            <a:endParaRPr lang="en-US" sz="2800" dirty="0">
              <a:solidFill>
                <a:srgbClr val="FF0000"/>
              </a:solidFill>
            </a:endParaRPr>
          </a:p>
        </p:txBody>
      </p:sp>
      <p:sp>
        <p:nvSpPr>
          <p:cNvPr id="5" name="Subtitle 4"/>
          <p:cNvSpPr>
            <a:spLocks noGrp="1"/>
          </p:cNvSpPr>
          <p:nvPr>
            <p:ph type="subTitle" idx="1"/>
          </p:nvPr>
        </p:nvSpPr>
        <p:spPr>
          <a:xfrm>
            <a:off x="1762018" y="4216643"/>
            <a:ext cx="9144000" cy="1655762"/>
          </a:xfrm>
        </p:spPr>
        <p:txBody>
          <a:bodyPr>
            <a:normAutofit/>
          </a:bodyPr>
          <a:lstStyle/>
          <a:p>
            <a:r>
              <a:rPr lang="en-US" sz="2800" b="1" dirty="0"/>
              <a:t>Government Conclusion for </a:t>
            </a:r>
            <a:r>
              <a:rPr lang="hr-HR" sz="2800" b="1" dirty="0"/>
              <a:t>area of Financial Management and Control</a:t>
            </a:r>
          </a:p>
          <a:p>
            <a:r>
              <a:rPr lang="hr-HR" b="1" dirty="0"/>
              <a:t>Examples of good practise</a:t>
            </a:r>
            <a:endParaRPr lang="en-US" b="1" dirty="0"/>
          </a:p>
        </p:txBody>
      </p:sp>
      <p:pic>
        <p:nvPicPr>
          <p:cNvPr id="12"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90221" y="233561"/>
            <a:ext cx="8496636" cy="17769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325047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FF7F41-E054-4A19-AAE2-F761DE722DCC}"/>
              </a:ext>
            </a:extLst>
          </p:cNvPr>
          <p:cNvSpPr>
            <a:spLocks noGrp="1"/>
          </p:cNvSpPr>
          <p:nvPr>
            <p:ph type="title"/>
          </p:nvPr>
        </p:nvSpPr>
        <p:spPr>
          <a:xfrm>
            <a:off x="595223" y="365125"/>
            <a:ext cx="10758577" cy="1325563"/>
          </a:xfrm>
        </p:spPr>
        <p:txBody>
          <a:bodyPr>
            <a:normAutofit fontScale="90000"/>
          </a:bodyPr>
          <a:lstStyle/>
          <a:p>
            <a:pPr algn="ctr"/>
            <a:r>
              <a:rPr lang="en-US" sz="2700" b="1" dirty="0"/>
              <a:t>Annual Report on the Functioning of the 2020 Public Internal Financial Control System</a:t>
            </a:r>
            <a:br>
              <a:rPr lang="en-US" sz="2700" b="1" dirty="0"/>
            </a:br>
            <a:r>
              <a:rPr lang="en-US" sz="2700" b="1" dirty="0"/>
              <a:t>By 31th December 2022 all ministries are entrusted with:</a:t>
            </a:r>
            <a:br>
              <a:rPr lang="en-US" sz="2700" b="1" dirty="0"/>
            </a:br>
            <a:endParaRPr lang="hr-HR" sz="2700" b="1" dirty="0"/>
          </a:p>
        </p:txBody>
      </p:sp>
      <p:sp>
        <p:nvSpPr>
          <p:cNvPr id="3" name="Content Placeholder 2">
            <a:extLst>
              <a:ext uri="{FF2B5EF4-FFF2-40B4-BE49-F238E27FC236}">
                <a16:creationId xmlns:a16="http://schemas.microsoft.com/office/drawing/2014/main" id="{2CB65C0A-7B32-4416-A78A-66CDA0E8905C}"/>
              </a:ext>
            </a:extLst>
          </p:cNvPr>
          <p:cNvSpPr>
            <a:spLocks noGrp="1"/>
          </p:cNvSpPr>
          <p:nvPr>
            <p:ph idx="1"/>
          </p:nvPr>
        </p:nvSpPr>
        <p:spPr/>
        <p:txBody>
          <a:bodyPr>
            <a:normAutofit fontScale="92500"/>
          </a:bodyPr>
          <a:lstStyle/>
          <a:p>
            <a:r>
              <a:rPr lang="en-US" sz="2400" b="1" dirty="0"/>
              <a:t>Preparing the following in their planning documents: </a:t>
            </a:r>
            <a:endParaRPr lang="hr-HR" sz="2400" b="1" dirty="0"/>
          </a:p>
          <a:p>
            <a:endParaRPr lang="hr-HR" sz="2400" dirty="0"/>
          </a:p>
          <a:p>
            <a:r>
              <a:rPr lang="en-US" sz="2400" dirty="0"/>
              <a:t>automated accounting system, which will include cost and management accounting and other recording systems and databases for objectives, risks and other financial and non-financial information depending on the needs and the specifics of the operations;</a:t>
            </a:r>
            <a:endParaRPr lang="hr-HR" sz="2400" dirty="0"/>
          </a:p>
          <a:p>
            <a:pPr marL="0" indent="0">
              <a:buNone/>
            </a:pPr>
            <a:r>
              <a:rPr lang="hr-HR" sz="2400" b="1" dirty="0"/>
              <a:t>Recommendations:</a:t>
            </a:r>
          </a:p>
          <a:p>
            <a:r>
              <a:rPr lang="hr-HR" sz="2400" b="1" dirty="0"/>
              <a:t>automated accounting system which will include </a:t>
            </a:r>
            <a:r>
              <a:rPr lang="en-US" sz="2400" b="1" dirty="0"/>
              <a:t>organizational, program and economic classification of the budget with records of sources of funding</a:t>
            </a:r>
            <a:endParaRPr lang="hr-HR" sz="2400" b="1" dirty="0"/>
          </a:p>
          <a:p>
            <a:r>
              <a:rPr lang="en-US" sz="2400" b="1" dirty="0"/>
              <a:t>ensuring implementation </a:t>
            </a:r>
            <a:r>
              <a:rPr lang="hr-HR" sz="2400" b="1" dirty="0"/>
              <a:t>of </a:t>
            </a:r>
            <a:r>
              <a:rPr lang="en-US" sz="2400" b="1" dirty="0"/>
              <a:t>automated accounting system</a:t>
            </a:r>
            <a:r>
              <a:rPr lang="hr-HR" sz="2400" b="1" dirty="0"/>
              <a:t> </a:t>
            </a:r>
            <a:r>
              <a:rPr lang="en-US" sz="2400" b="1" dirty="0"/>
              <a:t>by applying the</a:t>
            </a:r>
            <a:r>
              <a:rPr lang="hr-HR" sz="2400" b="1" dirty="0"/>
              <a:t> IT</a:t>
            </a:r>
            <a:r>
              <a:rPr lang="en-US" sz="2400" b="1" dirty="0"/>
              <a:t> tools for  cost and management accounting and other recording systems</a:t>
            </a:r>
            <a:r>
              <a:rPr lang="hr-HR" sz="2400" b="1" dirty="0"/>
              <a:t>, </a:t>
            </a:r>
            <a:r>
              <a:rPr lang="en-US" sz="2400" b="1" dirty="0"/>
              <a:t>databases</a:t>
            </a:r>
            <a:r>
              <a:rPr lang="hr-HR" sz="2400" b="1" dirty="0"/>
              <a:t> </a:t>
            </a:r>
            <a:r>
              <a:rPr lang="en-US" sz="2400" b="1" dirty="0"/>
              <a:t>and reports about</a:t>
            </a:r>
            <a:r>
              <a:rPr lang="hr-HR" sz="2400" b="1" dirty="0"/>
              <a:t> </a:t>
            </a:r>
            <a:r>
              <a:rPr lang="en-US" sz="2400" b="1" dirty="0"/>
              <a:t>objectives</a:t>
            </a:r>
            <a:r>
              <a:rPr lang="hr-HR" sz="2400" b="1" dirty="0"/>
              <a:t>,</a:t>
            </a:r>
            <a:r>
              <a:rPr lang="en-US" sz="2400" b="1" dirty="0"/>
              <a:t> </a:t>
            </a:r>
            <a:r>
              <a:rPr lang="hr-HR" sz="2400" b="1" dirty="0"/>
              <a:t>execution of budget programs and activities, </a:t>
            </a:r>
            <a:r>
              <a:rPr lang="en-US" sz="2400" b="1" dirty="0"/>
              <a:t>risks and financial and non-financial</a:t>
            </a:r>
            <a:r>
              <a:rPr lang="hr-HR" sz="2400" b="1" dirty="0"/>
              <a:t> </a:t>
            </a:r>
            <a:r>
              <a:rPr lang="en-US" sz="2400" b="1" dirty="0"/>
              <a:t>information </a:t>
            </a:r>
          </a:p>
          <a:p>
            <a:endParaRPr lang="en-US" sz="2400" b="1" dirty="0"/>
          </a:p>
          <a:p>
            <a:endParaRPr lang="en-US" sz="2400" dirty="0"/>
          </a:p>
          <a:p>
            <a:endParaRPr lang="hr-HR" dirty="0"/>
          </a:p>
        </p:txBody>
      </p:sp>
      <p:sp>
        <p:nvSpPr>
          <p:cNvPr id="4" name="Slide Number Placeholder 3">
            <a:extLst>
              <a:ext uri="{FF2B5EF4-FFF2-40B4-BE49-F238E27FC236}">
                <a16:creationId xmlns:a16="http://schemas.microsoft.com/office/drawing/2014/main" id="{8FB6C7E2-A60C-433E-B3D4-47F9FA9A7E4A}"/>
              </a:ext>
            </a:extLst>
          </p:cNvPr>
          <p:cNvSpPr>
            <a:spLocks noGrp="1"/>
          </p:cNvSpPr>
          <p:nvPr>
            <p:ph type="sldNum" sz="quarter" idx="12"/>
          </p:nvPr>
        </p:nvSpPr>
        <p:spPr/>
        <p:txBody>
          <a:bodyPr/>
          <a:lstStyle/>
          <a:p>
            <a:fld id="{39B656E2-6D99-4623-ADDD-8BE5644C3BE7}" type="slidenum">
              <a:rPr lang="en-US" smtClean="0"/>
              <a:t>10</a:t>
            </a:fld>
            <a:endParaRPr lang="en-US"/>
          </a:p>
        </p:txBody>
      </p:sp>
    </p:spTree>
    <p:extLst>
      <p:ext uri="{BB962C8B-B14F-4D97-AF65-F5344CB8AC3E}">
        <p14:creationId xmlns:p14="http://schemas.microsoft.com/office/powerpoint/2010/main" val="23477614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9177" y="56535"/>
            <a:ext cx="11714671" cy="6744930"/>
          </a:xfrm>
        </p:spPr>
        <p:txBody>
          <a:bodyPr/>
          <a:lstStyle/>
          <a:p>
            <a:r>
              <a:rPr lang="pl-PL" b="1" dirty="0">
                <a:solidFill>
                  <a:schemeClr val="bg1"/>
                </a:solidFill>
              </a:rPr>
              <a:t>POLITIKA RH</a:t>
            </a:r>
            <a:endParaRPr lang="hr-HR" dirty="0"/>
          </a:p>
        </p:txBody>
      </p:sp>
      <p:sp>
        <p:nvSpPr>
          <p:cNvPr id="5" name="Rectangle 4"/>
          <p:cNvSpPr/>
          <p:nvPr/>
        </p:nvSpPr>
        <p:spPr>
          <a:xfrm>
            <a:off x="819509" y="1018665"/>
            <a:ext cx="4636397" cy="5559862"/>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marL="400053" lvl="0" indent="-400053" algn="just" defTabSz="914406">
              <a:buFontTx/>
              <a:buAutoNum type="romanUcPeriod"/>
              <a:defRPr/>
            </a:pPr>
            <a:r>
              <a:rPr kumimoji="0" lang="en-US" sz="1400" b="1" i="0" u="none" strike="noStrike" kern="1200" cap="none" spc="0" normalizeH="0" baseline="0" noProof="0" dirty="0">
                <a:ln>
                  <a:noFill/>
                </a:ln>
                <a:solidFill>
                  <a:prstClr val="black"/>
                </a:solidFill>
                <a:effectLst/>
                <a:uLnTx/>
                <a:uFillTx/>
                <a:latin typeface="Calibri"/>
                <a:ea typeface="+mn-ea"/>
                <a:cs typeface="+mn-cs"/>
              </a:rPr>
              <a:t>VERTICAL INTEGRATION: </a:t>
            </a:r>
            <a:r>
              <a:rPr lang="en-US" sz="1400" b="1" dirty="0">
                <a:solidFill>
                  <a:prstClr val="black"/>
                </a:solidFill>
              </a:rPr>
              <a:t>Development of Sectoral strategies  in accordance with</a:t>
            </a:r>
            <a:r>
              <a:rPr lang="hr-HR" sz="1400" b="1" dirty="0">
                <a:solidFill>
                  <a:prstClr val="black"/>
                </a:solidFill>
              </a:rPr>
              <a:t> regulations,</a:t>
            </a:r>
            <a:r>
              <a:rPr lang="en-US" sz="1400" b="1" dirty="0">
                <a:solidFill>
                  <a:prstClr val="black"/>
                </a:solidFill>
              </a:rPr>
              <a:t> public policies </a:t>
            </a:r>
            <a:r>
              <a:rPr lang="hr-HR" sz="1400" b="1" dirty="0">
                <a:solidFill>
                  <a:prstClr val="black"/>
                </a:solidFill>
              </a:rPr>
              <a:t>and</a:t>
            </a:r>
            <a:r>
              <a:rPr lang="en-US" sz="1400" b="1" dirty="0">
                <a:solidFill>
                  <a:prstClr val="black"/>
                </a:solidFill>
              </a:rPr>
              <a:t> Government priorities </a:t>
            </a:r>
            <a:r>
              <a:rPr lang="hr-HR" sz="1400" b="1" dirty="0">
                <a:solidFill>
                  <a:prstClr val="black"/>
                </a:solidFill>
              </a:rPr>
              <a:t>linked with the Budget</a:t>
            </a:r>
          </a:p>
          <a:p>
            <a:pPr lvl="0" defTabSz="914406">
              <a:defRPr/>
            </a:pPr>
            <a:endParaRPr lang="hr-HR" sz="1400" b="1" dirty="0">
              <a:solidFill>
                <a:prstClr val="black"/>
              </a:solidFill>
            </a:endParaRPr>
          </a:p>
          <a:p>
            <a:pPr marL="400053" lvl="0" indent="-400053" algn="just" defTabSz="914406">
              <a:buFontTx/>
              <a:buAutoNum type="romanUcPeriod"/>
              <a:defRPr/>
            </a:pPr>
            <a:r>
              <a:rPr lang="en-US" sz="1400" b="1" dirty="0">
                <a:solidFill>
                  <a:prstClr val="black"/>
                </a:solidFill>
              </a:rPr>
              <a:t>HARMONIZATION </a:t>
            </a:r>
            <a:r>
              <a:rPr kumimoji="0" lang="en-US" sz="1400" b="1" i="0" u="none" strike="noStrike" kern="1200" cap="none" spc="0" normalizeH="0" baseline="0" noProof="0" dirty="0">
                <a:ln>
                  <a:noFill/>
                </a:ln>
                <a:solidFill>
                  <a:prstClr val="black"/>
                </a:solidFill>
                <a:effectLst/>
                <a:uLnTx/>
                <a:uFillTx/>
                <a:latin typeface="Calibri"/>
                <a:ea typeface="+mn-ea"/>
                <a:cs typeface="+mn-cs"/>
              </a:rPr>
              <a:t>AND IMPLEMENTATION OF STRATEGIC OBJECTIVES</a:t>
            </a:r>
            <a:r>
              <a:rPr kumimoji="0" lang="hr-HR" sz="1400" b="1" i="0" u="none" strike="noStrike" kern="1200" cap="none" spc="0" normalizeH="0" baseline="0" noProof="0" dirty="0">
                <a:ln>
                  <a:noFill/>
                </a:ln>
                <a:solidFill>
                  <a:prstClr val="black"/>
                </a:solidFill>
                <a:effectLst/>
                <a:uLnTx/>
                <a:uFillTx/>
                <a:latin typeface="Calibri"/>
                <a:ea typeface="+mn-ea"/>
                <a:cs typeface="+mn-cs"/>
              </a:rPr>
              <a:t> AND MEASURES</a:t>
            </a:r>
            <a:r>
              <a:rPr kumimoji="0" lang="en-US" sz="1400" b="1" i="0" u="none" strike="noStrike" kern="1200" cap="none" spc="0" normalizeH="0" baseline="0" noProof="0" dirty="0">
                <a:ln>
                  <a:noFill/>
                </a:ln>
                <a:solidFill>
                  <a:prstClr val="black"/>
                </a:solidFill>
                <a:effectLst/>
                <a:uLnTx/>
                <a:uFillTx/>
                <a:latin typeface="Calibri"/>
                <a:ea typeface="+mn-ea"/>
                <a:cs typeface="+mn-cs"/>
              </a:rPr>
              <a:t> through</a:t>
            </a:r>
            <a:r>
              <a:rPr kumimoji="0" lang="hr-HR" sz="1400" b="1" i="0" u="none" strike="noStrike" kern="1200" cap="none" spc="0" normalizeH="0" baseline="0" noProof="0" dirty="0">
                <a:ln>
                  <a:noFill/>
                </a:ln>
                <a:solidFill>
                  <a:prstClr val="black"/>
                </a:solidFill>
                <a:effectLst/>
                <a:uLnTx/>
                <a:uFillTx/>
                <a:latin typeface="Calibri"/>
                <a:ea typeface="+mn-ea"/>
                <a:cs typeface="+mn-cs"/>
              </a:rPr>
              <a:t> short-term</a:t>
            </a:r>
            <a:r>
              <a:rPr kumimoji="0" lang="en-US" sz="1400" b="1" i="0" u="none" strike="noStrike" kern="1200" cap="none" spc="0" normalizeH="0" baseline="0" noProof="0" dirty="0">
                <a:ln>
                  <a:noFill/>
                </a:ln>
                <a:solidFill>
                  <a:prstClr val="black"/>
                </a:solidFill>
                <a:effectLst/>
                <a:uLnTx/>
                <a:uFillTx/>
                <a:latin typeface="Calibri"/>
                <a:ea typeface="+mn-ea"/>
                <a:cs typeface="+mn-cs"/>
              </a:rPr>
              <a:t> </a:t>
            </a:r>
            <a:r>
              <a:rPr lang="hr-HR" sz="1400" b="1" dirty="0">
                <a:solidFill>
                  <a:prstClr val="black"/>
                </a:solidFill>
                <a:latin typeface="Calibri"/>
              </a:rPr>
              <a:t>Strategic and</a:t>
            </a:r>
            <a:r>
              <a:rPr kumimoji="0" lang="en-US" sz="1400" b="1" i="0" u="none" strike="noStrike" kern="1200" cap="none" spc="0" normalizeH="0" baseline="0" noProof="0" dirty="0">
                <a:ln>
                  <a:noFill/>
                </a:ln>
                <a:solidFill>
                  <a:prstClr val="black"/>
                </a:solidFill>
                <a:effectLst/>
                <a:uLnTx/>
                <a:uFillTx/>
                <a:latin typeface="Calibri"/>
                <a:ea typeface="+mn-ea"/>
                <a:cs typeface="+mn-cs"/>
              </a:rPr>
              <a:t> </a:t>
            </a:r>
            <a:r>
              <a:rPr lang="en-US" sz="1400" b="1" dirty="0">
                <a:solidFill>
                  <a:prstClr val="black"/>
                </a:solidFill>
              </a:rPr>
              <a:t>Work Plans</a:t>
            </a:r>
            <a:r>
              <a:rPr lang="hr-HR" sz="1400" b="1" dirty="0">
                <a:solidFill>
                  <a:prstClr val="black"/>
                </a:solidFill>
              </a:rPr>
              <a:t> </a:t>
            </a:r>
            <a:r>
              <a:rPr lang="en-US" sz="1400" b="1" dirty="0">
                <a:solidFill>
                  <a:prstClr val="black"/>
                </a:solidFill>
              </a:rPr>
              <a:t>of the institutions</a:t>
            </a:r>
            <a:r>
              <a:rPr kumimoji="0" lang="hr-HR" sz="1400" b="1" i="0" u="none" strike="noStrike" kern="1200" cap="none" spc="0" normalizeH="0" baseline="0" noProof="0" dirty="0">
                <a:ln>
                  <a:noFill/>
                </a:ln>
                <a:solidFill>
                  <a:prstClr val="black"/>
                </a:solidFill>
                <a:effectLst/>
                <a:uLnTx/>
                <a:uFillTx/>
                <a:latin typeface="Calibri"/>
                <a:ea typeface="+mn-ea"/>
                <a:cs typeface="+mn-cs"/>
              </a:rPr>
              <a:t> linked with the Budget</a:t>
            </a:r>
          </a:p>
          <a:p>
            <a:pPr lvl="0" defTabSz="914406">
              <a:defRPr/>
            </a:pPr>
            <a:endParaRPr kumimoji="0" lang="hr-HR" sz="1400" b="1" i="0" u="none" strike="noStrike" kern="1200" cap="none" spc="0" normalizeH="0" baseline="0" noProof="0" dirty="0">
              <a:ln>
                <a:noFill/>
              </a:ln>
              <a:solidFill>
                <a:prstClr val="black"/>
              </a:solidFill>
              <a:effectLst/>
              <a:uLnTx/>
              <a:uFillTx/>
              <a:latin typeface="Calibri"/>
              <a:ea typeface="+mn-ea"/>
              <a:cs typeface="+mn-cs"/>
            </a:endParaRPr>
          </a:p>
          <a:p>
            <a:pPr marL="400053" lvl="0" indent="-400053" algn="just" defTabSz="914406">
              <a:buFontTx/>
              <a:buAutoNum type="romanUcPeriod"/>
              <a:defRPr/>
            </a:pPr>
            <a:r>
              <a:rPr kumimoji="0" lang="en-US" sz="1400" b="1" i="0" u="none" strike="noStrike" kern="1200" cap="none" spc="0" normalizeH="0" baseline="0" noProof="0" dirty="0">
                <a:ln>
                  <a:noFill/>
                </a:ln>
                <a:solidFill>
                  <a:prstClr val="black"/>
                </a:solidFill>
                <a:effectLst/>
                <a:uLnTx/>
                <a:uFillTx/>
                <a:latin typeface="Calibri"/>
                <a:ea typeface="+mn-ea"/>
                <a:cs typeface="+mn-cs"/>
              </a:rPr>
              <a:t>ENSURING IMPLEMENTATION by applying the</a:t>
            </a:r>
            <a:r>
              <a:rPr lang="hr-HR" sz="1400" b="1" dirty="0">
                <a:solidFill>
                  <a:prstClr val="black"/>
                </a:solidFill>
              </a:rPr>
              <a:t> </a:t>
            </a:r>
            <a:r>
              <a:rPr lang="en-US" sz="1400" b="1" dirty="0">
                <a:solidFill>
                  <a:prstClr val="black"/>
                </a:solidFill>
              </a:rPr>
              <a:t>methodology </a:t>
            </a:r>
            <a:r>
              <a:rPr lang="hr-HR" sz="1400" b="1" dirty="0">
                <a:solidFill>
                  <a:prstClr val="black"/>
                </a:solidFill>
              </a:rPr>
              <a:t>for strategic planning </a:t>
            </a:r>
            <a:r>
              <a:rPr kumimoji="0" lang="en-US" sz="1400" b="1" i="0" u="none" strike="noStrike" kern="1200" cap="none" spc="0" normalizeH="0" baseline="0" noProof="0" dirty="0">
                <a:ln>
                  <a:noFill/>
                </a:ln>
                <a:solidFill>
                  <a:prstClr val="black"/>
                </a:solidFill>
                <a:effectLst/>
                <a:uLnTx/>
                <a:uFillTx/>
                <a:latin typeface="Calibri"/>
                <a:ea typeface="+mn-ea"/>
                <a:cs typeface="+mn-cs"/>
              </a:rPr>
              <a:t>and tools for effective management through the </a:t>
            </a:r>
            <a:r>
              <a:rPr lang="en-US" sz="1400" b="1" dirty="0">
                <a:solidFill>
                  <a:prstClr val="black"/>
                </a:solidFill>
              </a:rPr>
              <a:t>Public Internal Financial Control System </a:t>
            </a:r>
            <a:endParaRPr lang="hr-HR" sz="1400" b="1" dirty="0">
              <a:solidFill>
                <a:prstClr val="black"/>
              </a:solidFill>
            </a:endParaRPr>
          </a:p>
          <a:p>
            <a:pPr lvl="0" defTabSz="914406">
              <a:defRPr/>
            </a:pPr>
            <a:endParaRPr kumimoji="0" lang="hr-HR" sz="1400" b="1" i="0" u="none" strike="noStrike" kern="1200" cap="none" spc="0" normalizeH="0" baseline="0" noProof="0" dirty="0">
              <a:ln>
                <a:noFill/>
              </a:ln>
              <a:solidFill>
                <a:prstClr val="black"/>
              </a:solidFill>
              <a:effectLst/>
              <a:uLnTx/>
              <a:uFillTx/>
              <a:latin typeface="Calibri"/>
              <a:ea typeface="+mn-ea"/>
              <a:cs typeface="+mn-cs"/>
            </a:endParaRPr>
          </a:p>
          <a:p>
            <a:pPr marL="0" marR="0" lvl="0" indent="0" defTabSz="914406" rtl="0" eaLnBrk="1" fontAlgn="auto" latinLnBrk="0" hangingPunct="1">
              <a:lnSpc>
                <a:spcPct val="100000"/>
              </a:lnSpc>
              <a:spcBef>
                <a:spcPts val="0"/>
              </a:spcBef>
              <a:spcAft>
                <a:spcPts val="0"/>
              </a:spcAft>
              <a:buClrTx/>
              <a:buSzTx/>
              <a:buFontTx/>
              <a:buNone/>
              <a:tabLst/>
              <a:defRPr/>
            </a:pPr>
            <a:r>
              <a:rPr kumimoji="0" lang="hr-HR" sz="1400" b="1" i="0" u="none" strike="noStrike" kern="1200" cap="none" spc="0" normalizeH="0" baseline="0" noProof="0" dirty="0">
                <a:ln>
                  <a:noFill/>
                </a:ln>
                <a:solidFill>
                  <a:prstClr val="black"/>
                </a:solidFill>
                <a:effectLst/>
                <a:uLnTx/>
                <a:uFillTx/>
                <a:latin typeface="Calibri"/>
                <a:ea typeface="+mn-ea"/>
                <a:cs typeface="+mn-cs"/>
              </a:rPr>
              <a:t> IV</a:t>
            </a:r>
            <a:r>
              <a:rPr lang="hr-HR" sz="1400" b="1" dirty="0">
                <a:solidFill>
                  <a:prstClr val="black"/>
                </a:solidFill>
                <a:latin typeface="Calibri"/>
              </a:rPr>
              <a:t>.    MANAGEMENT, </a:t>
            </a:r>
            <a:r>
              <a:rPr kumimoji="0" lang="hr-HR" sz="1400" b="1" i="0" u="none" strike="noStrike" kern="1200" cap="none" spc="0" normalizeH="0" baseline="0" noProof="0" dirty="0">
                <a:ln>
                  <a:noFill/>
                </a:ln>
                <a:solidFill>
                  <a:prstClr val="black"/>
                </a:solidFill>
                <a:effectLst/>
                <a:uLnTx/>
                <a:uFillTx/>
                <a:latin typeface="Calibri"/>
                <a:ea typeface="+mn-ea"/>
                <a:cs typeface="+mn-cs"/>
              </a:rPr>
              <a:t>MONITORING and EVALUATIONS</a:t>
            </a:r>
            <a:r>
              <a:rPr kumimoji="0" lang="en-US" sz="1400" b="1" i="0" u="none" strike="noStrike" kern="1200" cap="none" spc="0" normalizeH="0" baseline="0" noProof="0" dirty="0">
                <a:ln>
                  <a:noFill/>
                </a:ln>
                <a:solidFill>
                  <a:prstClr val="black"/>
                </a:solidFill>
                <a:effectLst/>
                <a:uLnTx/>
                <a:uFillTx/>
                <a:latin typeface="Calibri"/>
                <a:ea typeface="+mn-ea"/>
                <a:cs typeface="+mn-cs"/>
              </a:rPr>
              <a:t> </a:t>
            </a:r>
            <a:endParaRPr kumimoji="0" lang="hr-HR" sz="1400" b="1" i="0" u="none" strike="noStrike" kern="1200" cap="none" spc="0" normalizeH="0" baseline="0" noProof="0" dirty="0">
              <a:ln>
                <a:noFill/>
              </a:ln>
              <a:solidFill>
                <a:prstClr val="black"/>
              </a:solidFill>
              <a:effectLst/>
              <a:uLnTx/>
              <a:uFillTx/>
              <a:latin typeface="Calibri"/>
              <a:ea typeface="+mn-ea"/>
              <a:cs typeface="+mn-cs"/>
            </a:endParaRPr>
          </a:p>
          <a:p>
            <a:pPr marL="0" marR="0" lvl="0" indent="0" defTabSz="914406" rtl="0" eaLnBrk="1" fontAlgn="auto" latinLnBrk="0" hangingPunct="1">
              <a:lnSpc>
                <a:spcPct val="100000"/>
              </a:lnSpc>
              <a:spcBef>
                <a:spcPts val="0"/>
              </a:spcBef>
              <a:spcAft>
                <a:spcPts val="0"/>
              </a:spcAft>
              <a:buClrTx/>
              <a:buSzTx/>
              <a:buFontTx/>
              <a:buNone/>
              <a:tabLst/>
              <a:defRPr/>
            </a:pPr>
            <a:r>
              <a:rPr lang="hr-HR" sz="1400" b="1" dirty="0">
                <a:solidFill>
                  <a:prstClr val="black"/>
                </a:solidFill>
                <a:latin typeface="Calibri"/>
              </a:rPr>
              <a:t>          </a:t>
            </a:r>
            <a:r>
              <a:rPr lang="hr-HR" sz="1400" b="1" dirty="0">
                <a:solidFill>
                  <a:prstClr val="black"/>
                </a:solidFill>
              </a:rPr>
              <a:t>through</a:t>
            </a:r>
            <a:r>
              <a:rPr kumimoji="0" lang="hr-HR" sz="1400" b="1" i="0" u="none" strike="noStrike" kern="1200" cap="none" spc="0" normalizeH="0" baseline="0" noProof="0" dirty="0">
                <a:ln>
                  <a:noFill/>
                </a:ln>
                <a:solidFill>
                  <a:prstClr val="black"/>
                </a:solidFill>
                <a:effectLst/>
                <a:uLnTx/>
                <a:uFillTx/>
                <a:latin typeface="Calibri"/>
                <a:ea typeface="+mn-ea"/>
                <a:cs typeface="+mn-cs"/>
              </a:rPr>
              <a:t> </a:t>
            </a:r>
            <a:r>
              <a:rPr kumimoji="0" lang="en-US" sz="1400" b="1" i="0" u="none" strike="noStrike" kern="1200" cap="none" spc="0" normalizeH="0" baseline="0" noProof="0" dirty="0">
                <a:ln>
                  <a:noFill/>
                </a:ln>
                <a:solidFill>
                  <a:prstClr val="black"/>
                </a:solidFill>
                <a:effectLst/>
                <a:uLnTx/>
                <a:uFillTx/>
                <a:latin typeface="Calibri"/>
                <a:ea typeface="+mn-ea"/>
                <a:cs typeface="+mn-cs"/>
              </a:rPr>
              <a:t>all types</a:t>
            </a:r>
            <a:r>
              <a:rPr kumimoji="0" lang="hr-HR" sz="1400" b="1" i="0" u="none" strike="noStrike" kern="1200" cap="none" spc="0" normalizeH="0" baseline="0" noProof="0" dirty="0">
                <a:ln>
                  <a:noFill/>
                </a:ln>
                <a:solidFill>
                  <a:prstClr val="black"/>
                </a:solidFill>
                <a:effectLst/>
                <a:uLnTx/>
                <a:uFillTx/>
                <a:latin typeface="Calibri"/>
                <a:ea typeface="+mn-ea"/>
                <a:cs typeface="+mn-cs"/>
              </a:rPr>
              <a:t> </a:t>
            </a:r>
            <a:r>
              <a:rPr kumimoji="0" lang="en-US" sz="1400" b="1" i="0" u="none" strike="noStrike" kern="1200" cap="none" spc="0" normalizeH="0" baseline="0" noProof="0" dirty="0">
                <a:ln>
                  <a:noFill/>
                </a:ln>
                <a:solidFill>
                  <a:prstClr val="black"/>
                </a:solidFill>
                <a:effectLst/>
                <a:uLnTx/>
                <a:uFillTx/>
                <a:latin typeface="Calibri"/>
                <a:ea typeface="+mn-ea"/>
                <a:cs typeface="+mn-cs"/>
              </a:rPr>
              <a:t>of analy</a:t>
            </a:r>
            <a:r>
              <a:rPr kumimoji="0" lang="hr-HR" sz="1400" b="1" i="0" u="none" strike="noStrike" kern="1200" cap="none" spc="0" normalizeH="0" baseline="0" noProof="0" dirty="0">
                <a:ln>
                  <a:noFill/>
                </a:ln>
                <a:solidFill>
                  <a:prstClr val="black"/>
                </a:solidFill>
                <a:effectLst/>
                <a:uLnTx/>
                <a:uFillTx/>
                <a:latin typeface="Calibri"/>
                <a:ea typeface="+mn-ea"/>
                <a:cs typeface="+mn-cs"/>
              </a:rPr>
              <a:t>s</a:t>
            </a:r>
            <a:r>
              <a:rPr kumimoji="0" lang="en-US" sz="1400" b="1" i="0" u="none" strike="noStrike" kern="1200" cap="none" spc="0" normalizeH="0" baseline="0" noProof="0" dirty="0">
                <a:ln>
                  <a:noFill/>
                </a:ln>
                <a:solidFill>
                  <a:prstClr val="black"/>
                </a:solidFill>
                <a:effectLst/>
                <a:uLnTx/>
                <a:uFillTx/>
                <a:latin typeface="Calibri"/>
                <a:ea typeface="+mn-ea"/>
                <a:cs typeface="+mn-cs"/>
              </a:rPr>
              <a:t>es</a:t>
            </a:r>
            <a:r>
              <a:rPr lang="hr-HR" sz="1400" b="1" dirty="0">
                <a:solidFill>
                  <a:prstClr val="black"/>
                </a:solidFill>
                <a:latin typeface="Calibri"/>
              </a:rPr>
              <a:t> </a:t>
            </a:r>
            <a:r>
              <a:rPr kumimoji="0" lang="en-US" sz="1400" b="1" i="0" u="none" strike="noStrike" kern="1200" cap="none" spc="0" normalizeH="0" baseline="0" noProof="0" dirty="0">
                <a:ln>
                  <a:noFill/>
                </a:ln>
                <a:solidFill>
                  <a:prstClr val="black"/>
                </a:solidFill>
                <a:effectLst/>
                <a:uLnTx/>
                <a:uFillTx/>
                <a:latin typeface="Calibri"/>
                <a:ea typeface="+mn-ea"/>
                <a:cs typeface="+mn-cs"/>
              </a:rPr>
              <a:t>and </a:t>
            </a:r>
            <a:r>
              <a:rPr lang="en-US" sz="1400" b="1" dirty="0">
                <a:solidFill>
                  <a:prstClr val="black"/>
                </a:solidFill>
              </a:rPr>
              <a:t>reports</a:t>
            </a:r>
            <a:r>
              <a:rPr lang="hr-HR" sz="1400" b="1" dirty="0">
                <a:solidFill>
                  <a:prstClr val="black"/>
                </a:solidFill>
              </a:rPr>
              <a:t> </a:t>
            </a:r>
            <a:r>
              <a:rPr lang="en-US" sz="1400" b="1" dirty="0">
                <a:solidFill>
                  <a:prstClr val="black"/>
                </a:solidFill>
              </a:rPr>
              <a:t>about </a:t>
            </a:r>
            <a:r>
              <a:rPr lang="hr-HR" sz="1400" b="1" dirty="0">
                <a:solidFill>
                  <a:prstClr val="black"/>
                </a:solidFill>
              </a:rPr>
              <a:t>      </a:t>
            </a:r>
          </a:p>
          <a:p>
            <a:pPr marL="0" marR="0" lvl="0" indent="0" defTabSz="914406" rtl="0" eaLnBrk="1" fontAlgn="auto" latinLnBrk="0" hangingPunct="1">
              <a:lnSpc>
                <a:spcPct val="100000"/>
              </a:lnSpc>
              <a:spcBef>
                <a:spcPts val="0"/>
              </a:spcBef>
              <a:spcAft>
                <a:spcPts val="0"/>
              </a:spcAft>
              <a:buClrTx/>
              <a:buSzTx/>
              <a:buFontTx/>
              <a:buNone/>
              <a:tabLst/>
              <a:defRPr/>
            </a:pPr>
            <a:r>
              <a:rPr lang="hr-HR" sz="1400" b="1" dirty="0">
                <a:solidFill>
                  <a:prstClr val="black"/>
                </a:solidFill>
              </a:rPr>
              <a:t>          </a:t>
            </a:r>
            <a:r>
              <a:rPr lang="en-US" sz="1400" b="1" dirty="0">
                <a:solidFill>
                  <a:prstClr val="black"/>
                </a:solidFill>
              </a:rPr>
              <a:t>objectives, </a:t>
            </a:r>
            <a:r>
              <a:rPr lang="hr-HR" sz="1400" b="1" dirty="0">
                <a:solidFill>
                  <a:prstClr val="black"/>
                </a:solidFill>
              </a:rPr>
              <a:t>measures, </a:t>
            </a:r>
            <a:r>
              <a:rPr lang="en-US" sz="1400" b="1" dirty="0">
                <a:solidFill>
                  <a:prstClr val="black"/>
                </a:solidFill>
              </a:rPr>
              <a:t>indicators, risks and other </a:t>
            </a:r>
            <a:endParaRPr lang="hr-HR" sz="1400" b="1" dirty="0">
              <a:solidFill>
                <a:prstClr val="black"/>
              </a:solidFill>
            </a:endParaRPr>
          </a:p>
          <a:p>
            <a:pPr marL="0" marR="0" lvl="0" indent="0" defTabSz="914406" rtl="0" eaLnBrk="1" fontAlgn="auto" latinLnBrk="0" hangingPunct="1">
              <a:lnSpc>
                <a:spcPct val="100000"/>
              </a:lnSpc>
              <a:spcBef>
                <a:spcPts val="0"/>
              </a:spcBef>
              <a:spcAft>
                <a:spcPts val="0"/>
              </a:spcAft>
              <a:buClrTx/>
              <a:buSzTx/>
              <a:buFontTx/>
              <a:buNone/>
              <a:tabLst/>
              <a:defRPr/>
            </a:pPr>
            <a:r>
              <a:rPr lang="hr-HR" sz="1400" b="1" dirty="0">
                <a:solidFill>
                  <a:prstClr val="black"/>
                </a:solidFill>
              </a:rPr>
              <a:t>          </a:t>
            </a:r>
            <a:r>
              <a:rPr lang="en-US" sz="1400" b="1" dirty="0">
                <a:solidFill>
                  <a:prstClr val="black"/>
                </a:solidFill>
              </a:rPr>
              <a:t>financial and non-financial information  </a:t>
            </a:r>
            <a:endParaRPr lang="hr-HR" sz="1400" b="1" dirty="0">
              <a:solidFill>
                <a:prstClr val="black"/>
              </a:solidFill>
            </a:endParaRPr>
          </a:p>
          <a:p>
            <a:pPr marL="0" marR="0" lvl="0" indent="0" defTabSz="914406" rtl="0" eaLnBrk="1" fontAlgn="auto" latinLnBrk="0" hangingPunct="1">
              <a:lnSpc>
                <a:spcPct val="100000"/>
              </a:lnSpc>
              <a:spcBef>
                <a:spcPts val="0"/>
              </a:spcBef>
              <a:spcAft>
                <a:spcPts val="0"/>
              </a:spcAft>
              <a:buClrTx/>
              <a:buSzTx/>
              <a:buFontTx/>
              <a:buNone/>
              <a:tabLst/>
              <a:defRPr/>
            </a:pPr>
            <a:endParaRPr lang="en-US" sz="1400" b="1" dirty="0">
              <a:solidFill>
                <a:prstClr val="black"/>
              </a:solidFill>
            </a:endParaRPr>
          </a:p>
          <a:p>
            <a:pPr marL="0" marR="0" lvl="0" indent="0" algn="just" defTabSz="914406" rtl="0" eaLnBrk="1" fontAlgn="auto" latinLnBrk="0" hangingPunct="1">
              <a:lnSpc>
                <a:spcPct val="100000"/>
              </a:lnSpc>
              <a:spcBef>
                <a:spcPts val="0"/>
              </a:spcBef>
              <a:spcAft>
                <a:spcPts val="0"/>
              </a:spcAft>
              <a:buClrTx/>
              <a:buSzTx/>
              <a:buFontTx/>
              <a:buNone/>
              <a:tabLst/>
              <a:defRPr/>
            </a:pPr>
            <a:r>
              <a:rPr lang="hr-HR" sz="1400" b="1" dirty="0">
                <a:solidFill>
                  <a:prstClr val="black"/>
                </a:solidFill>
              </a:rPr>
              <a:t> </a:t>
            </a:r>
          </a:p>
          <a:p>
            <a:pPr lvl="0" algn="just" defTabSz="914406">
              <a:defRPr/>
            </a:pPr>
            <a:r>
              <a:rPr lang="hr-HR" sz="1400" b="1" dirty="0">
                <a:solidFill>
                  <a:prstClr val="black"/>
                </a:solidFill>
              </a:rPr>
              <a:t>          </a:t>
            </a:r>
            <a:endParaRPr kumimoji="0" lang="hr-HR" sz="14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6" rtl="0" eaLnBrk="1" fontAlgn="auto" latinLnBrk="0" hangingPunct="1">
              <a:lnSpc>
                <a:spcPct val="100000"/>
              </a:lnSpc>
              <a:spcBef>
                <a:spcPts val="0"/>
              </a:spcBef>
              <a:spcAft>
                <a:spcPts val="0"/>
              </a:spcAft>
              <a:buClrTx/>
              <a:buSzTx/>
              <a:buFontTx/>
              <a:buNone/>
              <a:tabLst/>
              <a:defRPr/>
            </a:pPr>
            <a:endParaRPr kumimoji="0" lang="hr-HR" sz="1400" b="1" i="0" u="none" strike="noStrike" kern="1200" cap="none" spc="0" normalizeH="0" baseline="0" noProof="0" dirty="0">
              <a:ln>
                <a:noFill/>
              </a:ln>
              <a:solidFill>
                <a:prstClr val="black"/>
              </a:solidFill>
              <a:effectLst/>
              <a:uLnTx/>
              <a:uFillTx/>
              <a:latin typeface="Calibri"/>
              <a:ea typeface="+mn-ea"/>
              <a:cs typeface="+mn-cs"/>
            </a:endParaRPr>
          </a:p>
        </p:txBody>
      </p:sp>
      <p:sp>
        <p:nvSpPr>
          <p:cNvPr id="6" name="Rectangle 5"/>
          <p:cNvSpPr/>
          <p:nvPr/>
        </p:nvSpPr>
        <p:spPr>
          <a:xfrm>
            <a:off x="819509" y="251229"/>
            <a:ext cx="4606506" cy="57606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marL="0" marR="0" lvl="0" indent="0" algn="ctr" defTabSz="914406" rtl="0" eaLnBrk="1" fontAlgn="auto" latinLnBrk="0" hangingPunct="1">
              <a:lnSpc>
                <a:spcPct val="100000"/>
              </a:lnSpc>
              <a:spcBef>
                <a:spcPts val="0"/>
              </a:spcBef>
              <a:spcAft>
                <a:spcPts val="0"/>
              </a:spcAft>
              <a:buClrTx/>
              <a:buSzTx/>
              <a:buFontTx/>
              <a:buNone/>
              <a:tabLst/>
              <a:defRPr/>
            </a:pPr>
            <a:r>
              <a:rPr kumimoji="0" lang="hr-HR" sz="1800" b="1" i="0" u="none" strike="noStrike" kern="1200" cap="none" spc="0" normalizeH="0" baseline="0" noProof="0" dirty="0">
                <a:ln>
                  <a:noFill/>
                </a:ln>
                <a:solidFill>
                  <a:prstClr val="black"/>
                </a:solidFill>
                <a:effectLst/>
                <a:uLnTx/>
                <a:uFillTx/>
                <a:latin typeface="Calibri"/>
                <a:ea typeface="+mn-ea"/>
                <a:cs typeface="+mn-cs"/>
              </a:rPr>
              <a:t>Planning and </a:t>
            </a:r>
            <a:r>
              <a:rPr kumimoji="0" lang="en-US" sz="1800" b="1" i="0" u="none" strike="noStrike" kern="1200" cap="none" spc="0" normalizeH="0" baseline="0" noProof="0" dirty="0">
                <a:ln>
                  <a:noFill/>
                </a:ln>
                <a:solidFill>
                  <a:prstClr val="black"/>
                </a:solidFill>
                <a:effectLst/>
                <a:uLnTx/>
                <a:uFillTx/>
                <a:latin typeface="Calibri"/>
                <a:ea typeface="+mn-ea"/>
                <a:cs typeface="+mn-cs"/>
              </a:rPr>
              <a:t>Implementation of public policies</a:t>
            </a:r>
            <a:endParaRPr kumimoji="0" lang="hr-HR" sz="1800" b="1" i="0" u="none" strike="noStrike" kern="1200" cap="none" spc="0" normalizeH="0" baseline="0" noProof="0" dirty="0">
              <a:ln>
                <a:noFill/>
              </a:ln>
              <a:solidFill>
                <a:prstClr val="black"/>
              </a:solidFill>
              <a:effectLst/>
              <a:uLnTx/>
              <a:uFillTx/>
              <a:latin typeface="Calibri"/>
              <a:ea typeface="+mn-ea"/>
              <a:cs typeface="+mn-cs"/>
            </a:endParaRPr>
          </a:p>
        </p:txBody>
      </p:sp>
      <p:sp>
        <p:nvSpPr>
          <p:cNvPr id="7" name="Isosceles Triangle 6"/>
          <p:cNvSpPr/>
          <p:nvPr/>
        </p:nvSpPr>
        <p:spPr>
          <a:xfrm>
            <a:off x="6318703" y="806084"/>
            <a:ext cx="2922738" cy="2703118"/>
          </a:xfrm>
          <a:prstGeom prst="triangle">
            <a:avLst>
              <a:gd name="adj" fmla="val 50813"/>
            </a:avLst>
          </a:prstGeom>
        </p:spPr>
        <p:style>
          <a:lnRef idx="1">
            <a:schemeClr val="accent4"/>
          </a:lnRef>
          <a:fillRef idx="2">
            <a:schemeClr val="accent4"/>
          </a:fillRef>
          <a:effectRef idx="1">
            <a:schemeClr val="accent4"/>
          </a:effectRef>
          <a:fontRef idx="minor">
            <a:schemeClr val="dk1"/>
          </a:fontRef>
        </p:style>
        <p:txBody>
          <a:bodyPr rtlCol="0" anchor="ctr"/>
          <a:lstStyle/>
          <a:p>
            <a:pPr marL="0" marR="0" lvl="0" indent="0" algn="ctr" defTabSz="914406" rtl="0" eaLnBrk="1" fontAlgn="auto" latinLnBrk="0" hangingPunct="1">
              <a:lnSpc>
                <a:spcPct val="100000"/>
              </a:lnSpc>
              <a:spcBef>
                <a:spcPts val="0"/>
              </a:spcBef>
              <a:spcAft>
                <a:spcPts val="0"/>
              </a:spcAft>
              <a:buClrTx/>
              <a:buSzTx/>
              <a:buFontTx/>
              <a:buNone/>
              <a:tabLst/>
              <a:defRPr/>
            </a:pPr>
            <a:r>
              <a:rPr kumimoji="0" lang="hr-HR" sz="1800" b="0" i="0" u="none" strike="noStrike" kern="1200" cap="none" spc="0" normalizeH="0" baseline="0" noProof="0" dirty="0">
                <a:ln>
                  <a:noFill/>
                </a:ln>
                <a:solidFill>
                  <a:prstClr val="black"/>
                </a:solidFill>
                <a:effectLst/>
                <a:uLnTx/>
                <a:uFillTx/>
                <a:latin typeface="Calibri"/>
                <a:ea typeface="+mn-ea"/>
                <a:cs typeface="+mn-cs"/>
              </a:rPr>
              <a:t>Go</a:t>
            </a:r>
          </a:p>
        </p:txBody>
      </p:sp>
      <p:sp>
        <p:nvSpPr>
          <p:cNvPr id="11" name="Rounded Rectangle 10"/>
          <p:cNvSpPr/>
          <p:nvPr/>
        </p:nvSpPr>
        <p:spPr>
          <a:xfrm>
            <a:off x="6461185" y="176964"/>
            <a:ext cx="2695478" cy="82717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6">
              <a:defRPr/>
            </a:pPr>
            <a:r>
              <a:rPr kumimoji="0" lang="hr-HR" sz="1814" b="1" i="0" u="none" strike="noStrike" kern="1200" cap="none" spc="0" normalizeH="0" baseline="0" noProof="0" dirty="0">
                <a:ln>
                  <a:noFill/>
                </a:ln>
                <a:solidFill>
                  <a:prstClr val="black"/>
                </a:solidFill>
                <a:effectLst/>
                <a:uLnTx/>
                <a:uFillTx/>
                <a:latin typeface="Calibri"/>
                <a:ea typeface="+mn-ea"/>
                <a:cs typeface="+mn-cs"/>
              </a:rPr>
              <a:t> S</a:t>
            </a:r>
            <a:r>
              <a:rPr lang="hr-HR" sz="1814" b="1" dirty="0">
                <a:solidFill>
                  <a:prstClr val="black"/>
                </a:solidFill>
              </a:rPr>
              <a:t>ectoral and multisectoral strategies </a:t>
            </a:r>
            <a:endParaRPr kumimoji="0" lang="hr-HR" sz="1814" b="1" i="0" u="none" strike="noStrike" kern="1200" cap="none" spc="0" normalizeH="0" baseline="0" noProof="0" dirty="0">
              <a:ln>
                <a:noFill/>
              </a:ln>
              <a:solidFill>
                <a:prstClr val="black"/>
              </a:solidFill>
              <a:effectLst/>
              <a:uLnTx/>
              <a:uFillTx/>
              <a:latin typeface="Calibri"/>
              <a:ea typeface="+mn-ea"/>
              <a:cs typeface="+mn-cs"/>
            </a:endParaRPr>
          </a:p>
        </p:txBody>
      </p:sp>
      <p:sp>
        <p:nvSpPr>
          <p:cNvPr id="13" name="Rounded Rectangle 12"/>
          <p:cNvSpPr/>
          <p:nvPr/>
        </p:nvSpPr>
        <p:spPr>
          <a:xfrm>
            <a:off x="7189112" y="1418200"/>
            <a:ext cx="1164273" cy="59501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6">
              <a:defRPr/>
            </a:pPr>
            <a:r>
              <a:rPr lang="hr-HR" sz="1200" dirty="0">
                <a:solidFill>
                  <a:prstClr val="white"/>
                </a:solidFill>
              </a:rPr>
              <a:t>Development management </a:t>
            </a:r>
            <a:endParaRPr kumimoji="0" lang="hr-HR"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14" name="Rounded Rectangle 13"/>
          <p:cNvSpPr/>
          <p:nvPr/>
        </p:nvSpPr>
        <p:spPr>
          <a:xfrm>
            <a:off x="8353385" y="2011241"/>
            <a:ext cx="1007145" cy="63339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6" rtl="0" eaLnBrk="1" fontAlgn="auto" latinLnBrk="0" hangingPunct="1">
              <a:lnSpc>
                <a:spcPct val="100000"/>
              </a:lnSpc>
              <a:spcBef>
                <a:spcPts val="0"/>
              </a:spcBef>
              <a:spcAft>
                <a:spcPts val="0"/>
              </a:spcAft>
              <a:buClrTx/>
              <a:buSzTx/>
              <a:buFontTx/>
              <a:buNone/>
              <a:tabLst/>
              <a:defRPr/>
            </a:pPr>
            <a:r>
              <a:rPr kumimoji="0" lang="hr-HR" sz="1200" b="0" i="0" u="none" strike="noStrike" kern="1200" cap="none" spc="0" normalizeH="0" baseline="0" noProof="0" dirty="0">
                <a:ln>
                  <a:noFill/>
                </a:ln>
                <a:solidFill>
                  <a:prstClr val="white"/>
                </a:solidFill>
                <a:effectLst/>
                <a:uLnTx/>
                <a:uFillTx/>
                <a:latin typeface="Calibri"/>
                <a:ea typeface="+mn-ea"/>
                <a:cs typeface="+mn-cs"/>
              </a:rPr>
              <a:t>Financial </a:t>
            </a:r>
            <a:r>
              <a:rPr kumimoji="0" lang="hr-HR" sz="1200" b="0" i="0" u="none" strike="noStrike" kern="1200" cap="none" spc="0" normalizeH="0" baseline="0" noProof="0" dirty="0" err="1">
                <a:ln>
                  <a:noFill/>
                </a:ln>
                <a:solidFill>
                  <a:prstClr val="white"/>
                </a:solidFill>
                <a:effectLst/>
                <a:uLnTx/>
                <a:uFillTx/>
                <a:latin typeface="Calibri"/>
                <a:ea typeface="+mn-ea"/>
                <a:cs typeface="+mn-cs"/>
              </a:rPr>
              <a:t>planning</a:t>
            </a:r>
            <a:endParaRPr kumimoji="0" lang="hr-HR"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15" name="Rectangle 14"/>
          <p:cNvSpPr/>
          <p:nvPr/>
        </p:nvSpPr>
        <p:spPr>
          <a:xfrm>
            <a:off x="9802297" y="806084"/>
            <a:ext cx="1984235" cy="3148412"/>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lvl="0" algn="just" defTabSz="685804">
              <a:defRPr/>
            </a:pPr>
            <a:r>
              <a:rPr kumimoji="0" lang="en-US" sz="1200" b="1" i="0" u="none" strike="noStrike" kern="1200" cap="none" spc="0" normalizeH="0" baseline="0" noProof="0" dirty="0">
                <a:ln>
                  <a:noFill/>
                </a:ln>
                <a:solidFill>
                  <a:prstClr val="black"/>
                </a:solidFill>
                <a:effectLst/>
                <a:uLnTx/>
                <a:uFillTx/>
                <a:latin typeface="Calibri"/>
                <a:ea typeface="+mn-ea"/>
                <a:cs typeface="+mn-cs"/>
              </a:rPr>
              <a:t>Development of</a:t>
            </a:r>
            <a:r>
              <a:rPr kumimoji="0" lang="hr-HR" sz="1200" b="1" i="0" u="none" strike="noStrike" kern="1200" cap="none" spc="0" normalizeH="0" baseline="0" noProof="0" dirty="0">
                <a:ln>
                  <a:noFill/>
                </a:ln>
                <a:solidFill>
                  <a:prstClr val="black"/>
                </a:solidFill>
                <a:effectLst/>
                <a:uLnTx/>
                <a:uFillTx/>
                <a:latin typeface="Calibri"/>
                <a:ea typeface="+mn-ea"/>
                <a:cs typeface="+mn-cs"/>
              </a:rPr>
              <a:t> Sectoral strategies</a:t>
            </a:r>
            <a:r>
              <a:rPr kumimoji="0" lang="en-US" sz="1200" b="1" i="0" u="none" strike="noStrike" kern="1200" cap="none" spc="0" normalizeH="0" baseline="0" noProof="0" dirty="0">
                <a:ln>
                  <a:noFill/>
                </a:ln>
                <a:solidFill>
                  <a:prstClr val="black"/>
                </a:solidFill>
                <a:effectLst/>
                <a:uLnTx/>
                <a:uFillTx/>
                <a:latin typeface="Calibri"/>
                <a:ea typeface="+mn-ea"/>
                <a:cs typeface="+mn-cs"/>
              </a:rPr>
              <a:t>  in accordance with </a:t>
            </a:r>
            <a:r>
              <a:rPr lang="hr-HR" sz="1200" b="1" dirty="0">
                <a:solidFill>
                  <a:prstClr val="black"/>
                </a:solidFill>
              </a:rPr>
              <a:t> </a:t>
            </a:r>
            <a:r>
              <a:rPr lang="en-US" sz="1200" b="1" dirty="0">
                <a:solidFill>
                  <a:prstClr val="black"/>
                </a:solidFill>
              </a:rPr>
              <a:t>Government priorities   </a:t>
            </a:r>
            <a:r>
              <a:rPr kumimoji="0" lang="en-US" sz="1200" b="1" i="0" u="none" strike="noStrike" kern="1200" cap="none" spc="0" normalizeH="0" baseline="0" noProof="0" dirty="0">
                <a:ln>
                  <a:noFill/>
                </a:ln>
                <a:solidFill>
                  <a:prstClr val="black"/>
                </a:solidFill>
                <a:effectLst/>
                <a:uLnTx/>
                <a:uFillTx/>
                <a:latin typeface="Calibri"/>
                <a:ea typeface="+mn-ea"/>
                <a:cs typeface="+mn-cs"/>
              </a:rPr>
              <a:t>and implementation of </a:t>
            </a:r>
            <a:r>
              <a:rPr kumimoji="0" lang="hr-HR" sz="1200" b="1" i="0" u="none" strike="noStrike" kern="1200" cap="none" spc="0" normalizeH="0" baseline="0" noProof="0" dirty="0">
                <a:ln>
                  <a:noFill/>
                </a:ln>
                <a:solidFill>
                  <a:prstClr val="black"/>
                </a:solidFill>
                <a:effectLst/>
                <a:uLnTx/>
                <a:uFillTx/>
                <a:latin typeface="Calibri"/>
                <a:ea typeface="+mn-ea"/>
                <a:cs typeface="+mn-cs"/>
              </a:rPr>
              <a:t>strategic </a:t>
            </a:r>
            <a:r>
              <a:rPr kumimoji="0" lang="en-US" sz="1200" b="1" i="0" u="none" strike="noStrike" kern="1200" cap="none" spc="0" normalizeH="0" baseline="0" noProof="0" dirty="0">
                <a:ln>
                  <a:noFill/>
                </a:ln>
                <a:solidFill>
                  <a:prstClr val="black"/>
                </a:solidFill>
                <a:effectLst/>
                <a:uLnTx/>
                <a:uFillTx/>
                <a:latin typeface="Calibri"/>
                <a:ea typeface="+mn-ea"/>
                <a:cs typeface="+mn-cs"/>
              </a:rPr>
              <a:t>objectives</a:t>
            </a:r>
            <a:r>
              <a:rPr kumimoji="0" lang="hr-HR" sz="1200" b="1" i="0" u="none" strike="noStrike" kern="1200" cap="none" spc="0" normalizeH="0" baseline="0" noProof="0" dirty="0">
                <a:ln>
                  <a:noFill/>
                </a:ln>
                <a:solidFill>
                  <a:prstClr val="black"/>
                </a:solidFill>
                <a:effectLst/>
                <a:uLnTx/>
                <a:uFillTx/>
                <a:latin typeface="Calibri"/>
                <a:ea typeface="+mn-ea"/>
                <a:cs typeface="+mn-cs"/>
              </a:rPr>
              <a:t> and measures</a:t>
            </a:r>
            <a:r>
              <a:rPr kumimoji="0" lang="en-US" sz="1200" b="1" i="0" u="none" strike="noStrike" kern="1200" cap="none" spc="0" normalizeH="0" baseline="0" noProof="0" dirty="0">
                <a:ln>
                  <a:noFill/>
                </a:ln>
                <a:solidFill>
                  <a:prstClr val="black"/>
                </a:solidFill>
                <a:effectLst/>
                <a:uLnTx/>
                <a:uFillTx/>
                <a:latin typeface="Calibri"/>
                <a:ea typeface="+mn-ea"/>
                <a:cs typeface="+mn-cs"/>
              </a:rPr>
              <a:t> through the </a:t>
            </a:r>
            <a:r>
              <a:rPr kumimoji="0" lang="hr-HR" sz="1200" b="1" i="0" u="none" strike="noStrike" kern="1200" cap="none" spc="0" normalizeH="0" baseline="0" noProof="0" dirty="0">
                <a:ln>
                  <a:noFill/>
                </a:ln>
                <a:solidFill>
                  <a:prstClr val="black"/>
                </a:solidFill>
                <a:effectLst/>
                <a:uLnTx/>
                <a:uFillTx/>
                <a:latin typeface="Calibri"/>
                <a:ea typeface="+mn-ea"/>
                <a:cs typeface="+mn-cs"/>
              </a:rPr>
              <a:t>Strategic and Operational </a:t>
            </a:r>
            <a:r>
              <a:rPr kumimoji="0" lang="en-US" sz="1200" b="1" i="0" u="none" strike="noStrike" kern="1200" cap="none" spc="0" normalizeH="0" baseline="0" noProof="0" dirty="0">
                <a:ln>
                  <a:noFill/>
                </a:ln>
                <a:solidFill>
                  <a:prstClr val="black"/>
                </a:solidFill>
                <a:effectLst/>
                <a:uLnTx/>
                <a:uFillTx/>
                <a:latin typeface="Calibri"/>
                <a:ea typeface="+mn-ea"/>
                <a:cs typeface="+mn-cs"/>
              </a:rPr>
              <a:t>plans of the Ministries</a:t>
            </a:r>
            <a:r>
              <a:rPr kumimoji="0" lang="hr-HR" sz="1200" b="1" i="0" u="none" strike="noStrike" kern="1200" cap="none" spc="0" normalizeH="0" baseline="0" noProof="0" dirty="0">
                <a:ln>
                  <a:noFill/>
                </a:ln>
                <a:solidFill>
                  <a:prstClr val="black"/>
                </a:solidFill>
                <a:effectLst/>
                <a:uLnTx/>
                <a:uFillTx/>
                <a:latin typeface="Calibri"/>
                <a:ea typeface="+mn-ea"/>
                <a:cs typeface="+mn-cs"/>
              </a:rPr>
              <a:t> linked with the Budget</a:t>
            </a:r>
            <a:endParaRPr kumimoji="0" lang="hr-HR" sz="1100" b="1" i="0" u="none" strike="noStrike" kern="1200" cap="none" spc="0" normalizeH="0" baseline="0" noProof="0" dirty="0">
              <a:ln>
                <a:noFill/>
              </a:ln>
              <a:solidFill>
                <a:prstClr val="black"/>
              </a:solidFill>
              <a:effectLst/>
              <a:uLnTx/>
              <a:uFillTx/>
              <a:latin typeface="Calibri"/>
              <a:ea typeface="+mn-ea"/>
              <a:cs typeface="+mn-cs"/>
            </a:endParaRPr>
          </a:p>
        </p:txBody>
      </p:sp>
      <p:sp>
        <p:nvSpPr>
          <p:cNvPr id="18" name="Isosceles Triangle 17"/>
          <p:cNvSpPr/>
          <p:nvPr/>
        </p:nvSpPr>
        <p:spPr>
          <a:xfrm>
            <a:off x="5498568" y="4115000"/>
            <a:ext cx="2603508" cy="2678040"/>
          </a:xfrm>
          <a:prstGeom prst="triangle">
            <a:avLst>
              <a:gd name="adj" fmla="val 50340"/>
            </a:avLst>
          </a:prstGeom>
        </p:spPr>
        <p:style>
          <a:lnRef idx="1">
            <a:schemeClr val="accent4"/>
          </a:lnRef>
          <a:fillRef idx="2">
            <a:schemeClr val="accent4"/>
          </a:fillRef>
          <a:effectRef idx="1">
            <a:schemeClr val="accent4"/>
          </a:effectRef>
          <a:fontRef idx="minor">
            <a:schemeClr val="dk1"/>
          </a:fontRef>
        </p:style>
        <p:txBody>
          <a:bodyPr rtlCol="0" anchor="ctr"/>
          <a:lstStyle/>
          <a:p>
            <a:pPr marL="0" marR="0" lvl="0" indent="0" algn="ctr" defTabSz="914406" rtl="0" eaLnBrk="1" fontAlgn="auto" latinLnBrk="0" hangingPunct="1">
              <a:lnSpc>
                <a:spcPct val="100000"/>
              </a:lnSpc>
              <a:spcBef>
                <a:spcPts val="0"/>
              </a:spcBef>
              <a:spcAft>
                <a:spcPts val="0"/>
              </a:spcAft>
              <a:buClrTx/>
              <a:buSzTx/>
              <a:buFontTx/>
              <a:buNone/>
              <a:tabLst/>
              <a:defRPr/>
            </a:pPr>
            <a:endParaRPr kumimoji="0" lang="hr-HR"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9" name="Isosceles Triangle 18"/>
          <p:cNvSpPr/>
          <p:nvPr/>
        </p:nvSpPr>
        <p:spPr>
          <a:xfrm>
            <a:off x="6634429" y="4014595"/>
            <a:ext cx="2479455" cy="2563932"/>
          </a:xfrm>
          <a:prstGeom prst="triangle">
            <a:avLst>
              <a:gd name="adj" fmla="val 52663"/>
            </a:avLst>
          </a:prstGeom>
          <a:solidFill>
            <a:schemeClr val="accent4">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ctr" defTabSz="914406" rtl="0" eaLnBrk="1" fontAlgn="auto" latinLnBrk="0" hangingPunct="1">
              <a:lnSpc>
                <a:spcPct val="100000"/>
              </a:lnSpc>
              <a:spcBef>
                <a:spcPts val="0"/>
              </a:spcBef>
              <a:spcAft>
                <a:spcPts val="0"/>
              </a:spcAft>
              <a:buClrTx/>
              <a:buSzTx/>
              <a:buFontTx/>
              <a:buNone/>
              <a:tabLst/>
              <a:defRPr/>
            </a:pPr>
            <a:endParaRPr kumimoji="0" lang="hr-HR"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20" name="Isosceles Triangle 19"/>
          <p:cNvSpPr/>
          <p:nvPr/>
        </p:nvSpPr>
        <p:spPr>
          <a:xfrm>
            <a:off x="7731564" y="4252994"/>
            <a:ext cx="2421163" cy="2583631"/>
          </a:xfrm>
          <a:prstGeom prst="triangle">
            <a:avLst>
              <a:gd name="adj" fmla="val 48442"/>
            </a:avLst>
          </a:prstGeom>
          <a:solidFill>
            <a:schemeClr val="accent4"/>
          </a:solidFill>
          <a:ln>
            <a:no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ctr" defTabSz="914406" rtl="0" eaLnBrk="1" fontAlgn="auto" latinLnBrk="0" hangingPunct="1">
              <a:lnSpc>
                <a:spcPct val="100000"/>
              </a:lnSpc>
              <a:spcBef>
                <a:spcPts val="0"/>
              </a:spcBef>
              <a:spcAft>
                <a:spcPts val="0"/>
              </a:spcAft>
              <a:buClrTx/>
              <a:buSzTx/>
              <a:buFontTx/>
              <a:buNone/>
              <a:tabLst/>
              <a:defRPr/>
            </a:pPr>
            <a:endParaRPr kumimoji="0" lang="hr-HR" sz="1800" b="0" i="0" u="none" strike="noStrike" kern="1200" cap="none" spc="0" normalizeH="0" baseline="0" noProof="0" dirty="0">
              <a:ln>
                <a:noFill/>
              </a:ln>
              <a:solidFill>
                <a:prstClr val="white"/>
              </a:solidFill>
              <a:effectLst/>
              <a:uLnTx/>
              <a:uFillTx/>
              <a:latin typeface="Calibri"/>
              <a:ea typeface="+mn-ea"/>
              <a:cs typeface="+mn-cs"/>
            </a:endParaRPr>
          </a:p>
          <a:p>
            <a:pPr marL="0" marR="0" lvl="0" indent="0" algn="ctr" defTabSz="914406" rtl="0" eaLnBrk="1" fontAlgn="auto" latinLnBrk="0" hangingPunct="1">
              <a:lnSpc>
                <a:spcPct val="100000"/>
              </a:lnSpc>
              <a:spcBef>
                <a:spcPts val="0"/>
              </a:spcBef>
              <a:spcAft>
                <a:spcPts val="0"/>
              </a:spcAft>
              <a:buClrTx/>
              <a:buSzTx/>
              <a:buFontTx/>
              <a:buNone/>
              <a:tabLst/>
              <a:defRPr/>
            </a:pPr>
            <a:endParaRPr kumimoji="0" lang="hr-HR" sz="1800" b="0" i="0" u="none" strike="noStrike" kern="1200" cap="none" spc="0" normalizeH="0" baseline="0" noProof="0" dirty="0">
              <a:ln>
                <a:noFill/>
              </a:ln>
              <a:solidFill>
                <a:prstClr val="white"/>
              </a:solidFill>
              <a:effectLst/>
              <a:uLnTx/>
              <a:uFillTx/>
              <a:latin typeface="Calibri"/>
              <a:ea typeface="+mn-ea"/>
              <a:cs typeface="+mn-cs"/>
            </a:endParaRPr>
          </a:p>
          <a:p>
            <a:pPr marL="0" marR="0" lvl="0" indent="0" algn="ctr" defTabSz="914406" rtl="0" eaLnBrk="1" fontAlgn="auto" latinLnBrk="0" hangingPunct="1">
              <a:lnSpc>
                <a:spcPct val="100000"/>
              </a:lnSpc>
              <a:spcBef>
                <a:spcPts val="0"/>
              </a:spcBef>
              <a:spcAft>
                <a:spcPts val="0"/>
              </a:spcAft>
              <a:buClrTx/>
              <a:buSzTx/>
              <a:buFontTx/>
              <a:buNone/>
              <a:tabLst/>
              <a:defRPr/>
            </a:pPr>
            <a:endParaRPr kumimoji="0" lang="hr-HR" sz="1800" b="0" i="0" u="none" strike="noStrike" kern="1200" cap="none" spc="0" normalizeH="0" baseline="0" noProof="0" dirty="0">
              <a:ln>
                <a:noFill/>
              </a:ln>
              <a:solidFill>
                <a:prstClr val="white"/>
              </a:solidFill>
              <a:effectLst/>
              <a:uLnTx/>
              <a:uFillTx/>
              <a:latin typeface="Calibri"/>
              <a:ea typeface="+mn-ea"/>
              <a:cs typeface="+mn-cs"/>
            </a:endParaRPr>
          </a:p>
          <a:p>
            <a:pPr marL="0" marR="0" lvl="0" indent="0" algn="ctr" defTabSz="914406" rtl="0" eaLnBrk="1" fontAlgn="auto" latinLnBrk="0" hangingPunct="1">
              <a:lnSpc>
                <a:spcPct val="100000"/>
              </a:lnSpc>
              <a:spcBef>
                <a:spcPts val="0"/>
              </a:spcBef>
              <a:spcAft>
                <a:spcPts val="0"/>
              </a:spcAft>
              <a:buClrTx/>
              <a:buSzTx/>
              <a:buFontTx/>
              <a:buNone/>
              <a:tabLst/>
              <a:defRPr/>
            </a:pPr>
            <a:endParaRPr kumimoji="0" lang="hr-HR"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1" name="Rounded Rectangle 30"/>
          <p:cNvSpPr/>
          <p:nvPr/>
        </p:nvSpPr>
        <p:spPr>
          <a:xfrm>
            <a:off x="6176512" y="4479937"/>
            <a:ext cx="993624" cy="67410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6" rtl="0" eaLnBrk="1" fontAlgn="auto" latinLnBrk="0" hangingPunct="1">
              <a:lnSpc>
                <a:spcPct val="100000"/>
              </a:lnSpc>
              <a:spcBef>
                <a:spcPts val="0"/>
              </a:spcBef>
              <a:spcAft>
                <a:spcPts val="0"/>
              </a:spcAft>
              <a:buClrTx/>
              <a:buSzTx/>
              <a:buFontTx/>
              <a:buNone/>
              <a:tabLst/>
              <a:defRPr/>
            </a:pPr>
            <a:r>
              <a:rPr kumimoji="0" lang="hr-HR" sz="1200" b="0" i="0" u="none" strike="noStrike" kern="1200" cap="none" spc="0" normalizeH="0" baseline="0" noProof="0" dirty="0" err="1">
                <a:ln>
                  <a:noFill/>
                </a:ln>
                <a:solidFill>
                  <a:prstClr val="white"/>
                </a:solidFill>
                <a:effectLst/>
                <a:uLnTx/>
                <a:uFillTx/>
                <a:latin typeface="Calibri"/>
                <a:ea typeface="+mn-ea"/>
                <a:cs typeface="+mn-cs"/>
              </a:rPr>
              <a:t>Strategic</a:t>
            </a:r>
            <a:r>
              <a:rPr kumimoji="0" lang="hr-HR" sz="1200" b="0" i="0" u="none" strike="noStrike" kern="1200" cap="none" spc="0" normalizeH="0" baseline="0" noProof="0" dirty="0">
                <a:ln>
                  <a:noFill/>
                </a:ln>
                <a:solidFill>
                  <a:prstClr val="white"/>
                </a:solidFill>
                <a:effectLst/>
                <a:uLnTx/>
                <a:uFillTx/>
                <a:latin typeface="Calibri"/>
                <a:ea typeface="+mn-ea"/>
                <a:cs typeface="+mn-cs"/>
              </a:rPr>
              <a:t> </a:t>
            </a:r>
            <a:r>
              <a:rPr kumimoji="0" lang="hr-HR" sz="1200" b="0" i="0" u="none" strike="noStrike" kern="1200" cap="none" spc="0" normalizeH="0" baseline="0" noProof="0" dirty="0" err="1">
                <a:ln>
                  <a:noFill/>
                </a:ln>
                <a:solidFill>
                  <a:prstClr val="white"/>
                </a:solidFill>
                <a:effectLst/>
                <a:uLnTx/>
                <a:uFillTx/>
                <a:latin typeface="Calibri"/>
                <a:ea typeface="+mn-ea"/>
                <a:cs typeface="+mn-cs"/>
              </a:rPr>
              <a:t>planning</a:t>
            </a:r>
            <a:endParaRPr kumimoji="0" lang="hr-HR" sz="1200" b="0" i="0" u="none" strike="noStrike" kern="1200" cap="none" spc="0" normalizeH="0" baseline="0" noProof="0" dirty="0">
              <a:ln>
                <a:noFill/>
              </a:ln>
              <a:solidFill>
                <a:prstClr val="white"/>
              </a:solidFill>
              <a:effectLst/>
              <a:uLnTx/>
              <a:uFillTx/>
              <a:latin typeface="Calibri"/>
              <a:ea typeface="+mn-ea"/>
              <a:cs typeface="+mn-cs"/>
            </a:endParaRPr>
          </a:p>
          <a:p>
            <a:pPr marL="0" marR="0" lvl="0" indent="0" algn="ctr" defTabSz="914406" rtl="0" eaLnBrk="1" fontAlgn="auto" latinLnBrk="0" hangingPunct="1">
              <a:lnSpc>
                <a:spcPct val="100000"/>
              </a:lnSpc>
              <a:spcBef>
                <a:spcPts val="0"/>
              </a:spcBef>
              <a:spcAft>
                <a:spcPts val="0"/>
              </a:spcAft>
              <a:buClrTx/>
              <a:buSzTx/>
              <a:buFontTx/>
              <a:buNone/>
              <a:tabLst/>
              <a:defRPr/>
            </a:pPr>
            <a:endParaRPr kumimoji="0" lang="hr-HR" sz="1100" b="0" i="0" u="none" strike="noStrike" kern="1200" cap="none" spc="0" normalizeH="0" baseline="0" noProof="0" dirty="0">
              <a:ln>
                <a:noFill/>
              </a:ln>
              <a:solidFill>
                <a:prstClr val="white"/>
              </a:solidFill>
              <a:effectLst/>
              <a:uLnTx/>
              <a:uFillTx/>
              <a:latin typeface="Calibri"/>
              <a:ea typeface="+mn-ea"/>
              <a:cs typeface="+mn-cs"/>
            </a:endParaRPr>
          </a:p>
        </p:txBody>
      </p:sp>
      <p:sp>
        <p:nvSpPr>
          <p:cNvPr id="33" name="Rounded Rectangle 32"/>
          <p:cNvSpPr/>
          <p:nvPr/>
        </p:nvSpPr>
        <p:spPr>
          <a:xfrm>
            <a:off x="8182740" y="4499209"/>
            <a:ext cx="1142998" cy="58172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6" rtl="0" eaLnBrk="1" fontAlgn="auto" latinLnBrk="0" hangingPunct="1">
              <a:lnSpc>
                <a:spcPct val="100000"/>
              </a:lnSpc>
              <a:spcBef>
                <a:spcPts val="0"/>
              </a:spcBef>
              <a:spcAft>
                <a:spcPts val="0"/>
              </a:spcAft>
              <a:buClrTx/>
              <a:buSzTx/>
              <a:buFontTx/>
              <a:buNone/>
              <a:tabLst/>
              <a:defRPr/>
            </a:pPr>
            <a:r>
              <a:rPr kumimoji="0" lang="hr-HR" sz="1200" b="0" i="0" u="none" strike="noStrike" kern="1200" cap="none" spc="0" normalizeH="0" baseline="0" noProof="0" dirty="0">
                <a:ln>
                  <a:noFill/>
                </a:ln>
                <a:solidFill>
                  <a:prstClr val="white"/>
                </a:solidFill>
                <a:effectLst/>
                <a:uLnTx/>
                <a:uFillTx/>
                <a:latin typeface="Calibri"/>
                <a:ea typeface="+mn-ea"/>
                <a:cs typeface="+mn-cs"/>
              </a:rPr>
              <a:t>Financial </a:t>
            </a:r>
            <a:r>
              <a:rPr kumimoji="0" lang="hr-HR" sz="1200" b="0" i="0" u="none" strike="noStrike" kern="1200" cap="none" spc="0" normalizeH="0" baseline="0" noProof="0" dirty="0" err="1">
                <a:ln>
                  <a:noFill/>
                </a:ln>
                <a:solidFill>
                  <a:prstClr val="white"/>
                </a:solidFill>
                <a:effectLst/>
                <a:uLnTx/>
                <a:uFillTx/>
                <a:latin typeface="Calibri"/>
                <a:ea typeface="+mn-ea"/>
                <a:cs typeface="+mn-cs"/>
              </a:rPr>
              <a:t>planning</a:t>
            </a:r>
            <a:endParaRPr kumimoji="0" lang="hr-HR"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34" name="Flowchart: Connector 33"/>
          <p:cNvSpPr/>
          <p:nvPr/>
        </p:nvSpPr>
        <p:spPr>
          <a:xfrm flipH="1">
            <a:off x="6955509" y="4284714"/>
            <a:ext cx="1417764" cy="840321"/>
          </a:xfrm>
          <a:prstGeom prst="flowChartConnector">
            <a:avLst/>
          </a:prstGeom>
        </p:spPr>
        <p:style>
          <a:lnRef idx="1">
            <a:schemeClr val="accent3"/>
          </a:lnRef>
          <a:fillRef idx="2">
            <a:schemeClr val="accent3"/>
          </a:fillRef>
          <a:effectRef idx="1">
            <a:schemeClr val="accent3"/>
          </a:effectRef>
          <a:fontRef idx="minor">
            <a:schemeClr val="dk1"/>
          </a:fontRef>
        </p:style>
        <p:txBody>
          <a:bodyPr rtlCol="0" anchor="ctr"/>
          <a:lstStyle/>
          <a:p>
            <a:pPr marL="0" marR="0" lvl="0" indent="0" algn="ctr" defTabSz="914406" rtl="0" eaLnBrk="1" fontAlgn="auto" latinLnBrk="0" hangingPunct="1">
              <a:lnSpc>
                <a:spcPct val="100000"/>
              </a:lnSpc>
              <a:spcBef>
                <a:spcPts val="0"/>
              </a:spcBef>
              <a:spcAft>
                <a:spcPts val="0"/>
              </a:spcAft>
              <a:buClrTx/>
              <a:buSzTx/>
              <a:buFontTx/>
              <a:buNone/>
              <a:tabLst/>
              <a:defRPr/>
            </a:pPr>
            <a:r>
              <a:rPr kumimoji="0" lang="hr-HR" sz="800" b="1" i="0" u="none" strike="noStrike" kern="1200" cap="none" spc="0" normalizeH="0" baseline="0" noProof="0" dirty="0" err="1">
                <a:ln>
                  <a:noFill/>
                </a:ln>
                <a:solidFill>
                  <a:prstClr val="black"/>
                </a:solidFill>
                <a:effectLst/>
                <a:uLnTx/>
                <a:uFillTx/>
                <a:latin typeface="Calibri"/>
                <a:ea typeface="+mn-ea"/>
                <a:cs typeface="+mn-cs"/>
              </a:rPr>
              <a:t>Strategic</a:t>
            </a:r>
            <a:r>
              <a:rPr kumimoji="0" lang="hr-HR" sz="800" b="1" i="0" u="none" strike="noStrike" kern="1200" cap="none" spc="0" normalizeH="0" baseline="0" noProof="0" dirty="0">
                <a:ln>
                  <a:noFill/>
                </a:ln>
                <a:solidFill>
                  <a:prstClr val="black"/>
                </a:solidFill>
                <a:effectLst/>
                <a:uLnTx/>
                <a:uFillTx/>
                <a:latin typeface="Calibri"/>
                <a:ea typeface="+mn-ea"/>
                <a:cs typeface="+mn-cs"/>
              </a:rPr>
              <a:t> management</a:t>
            </a:r>
          </a:p>
          <a:p>
            <a:pPr marL="0" marR="0" lvl="0" indent="0" algn="ctr" defTabSz="914406" rtl="0" eaLnBrk="1" fontAlgn="auto" latinLnBrk="0" hangingPunct="1">
              <a:lnSpc>
                <a:spcPct val="100000"/>
              </a:lnSpc>
              <a:spcBef>
                <a:spcPts val="0"/>
              </a:spcBef>
              <a:spcAft>
                <a:spcPts val="0"/>
              </a:spcAft>
              <a:buClrTx/>
              <a:buSzTx/>
              <a:buFontTx/>
              <a:buNone/>
              <a:tabLst/>
              <a:defRPr/>
            </a:pPr>
            <a:r>
              <a:rPr kumimoji="0" lang="hr-HR" sz="800" b="1" i="0" u="none" strike="noStrike" kern="1200" cap="none" spc="0" normalizeH="0" baseline="0" noProof="0" dirty="0">
                <a:ln>
                  <a:noFill/>
                </a:ln>
                <a:solidFill>
                  <a:prstClr val="black"/>
                </a:solidFill>
                <a:effectLst/>
                <a:uLnTx/>
                <a:uFillTx/>
                <a:latin typeface="Calibri"/>
                <a:ea typeface="+mn-ea"/>
                <a:cs typeface="+mn-cs"/>
              </a:rPr>
              <a:t>institutions</a:t>
            </a:r>
          </a:p>
        </p:txBody>
      </p:sp>
      <p:sp>
        <p:nvSpPr>
          <p:cNvPr id="37" name="Flowchart: Connector 36"/>
          <p:cNvSpPr/>
          <p:nvPr/>
        </p:nvSpPr>
        <p:spPr>
          <a:xfrm flipH="1">
            <a:off x="6939610" y="2011212"/>
            <a:ext cx="1690244" cy="980888"/>
          </a:xfrm>
          <a:prstGeom prst="flowChartConnector">
            <a:avLst/>
          </a:prstGeom>
        </p:spPr>
        <p:style>
          <a:lnRef idx="1">
            <a:schemeClr val="accent3"/>
          </a:lnRef>
          <a:fillRef idx="2">
            <a:schemeClr val="accent3"/>
          </a:fillRef>
          <a:effectRef idx="1">
            <a:schemeClr val="accent3"/>
          </a:effectRef>
          <a:fontRef idx="minor">
            <a:schemeClr val="dk1"/>
          </a:fontRef>
        </p:style>
        <p:txBody>
          <a:bodyPr rtlCol="0" anchor="ctr"/>
          <a:lstStyle/>
          <a:p>
            <a:pPr marL="0" marR="0" lvl="0" indent="0" algn="ctr" defTabSz="914406" rtl="0" eaLnBrk="1" fontAlgn="auto" latinLnBrk="0" hangingPunct="1">
              <a:lnSpc>
                <a:spcPct val="100000"/>
              </a:lnSpc>
              <a:spcBef>
                <a:spcPts val="0"/>
              </a:spcBef>
              <a:spcAft>
                <a:spcPts val="0"/>
              </a:spcAft>
              <a:buClrTx/>
              <a:buSzTx/>
              <a:buFontTx/>
              <a:buNone/>
              <a:tabLst/>
              <a:defRPr/>
            </a:pPr>
            <a:r>
              <a:rPr kumimoji="0" lang="hr-HR" sz="1200" b="1" i="0" u="none" strike="noStrike" kern="1200" cap="none" spc="0" normalizeH="0" baseline="0" noProof="0" dirty="0">
                <a:ln>
                  <a:noFill/>
                </a:ln>
                <a:solidFill>
                  <a:prstClr val="black"/>
                </a:solidFill>
                <a:effectLst/>
                <a:uLnTx/>
                <a:uFillTx/>
                <a:latin typeface="Calibri"/>
                <a:ea typeface="+mn-ea"/>
                <a:cs typeface="+mn-cs"/>
              </a:rPr>
              <a:t>State Coordinator for Strategic planning </a:t>
            </a:r>
          </a:p>
        </p:txBody>
      </p:sp>
      <p:sp>
        <p:nvSpPr>
          <p:cNvPr id="41" name="Up-Down Arrow 40"/>
          <p:cNvSpPr/>
          <p:nvPr/>
        </p:nvSpPr>
        <p:spPr>
          <a:xfrm>
            <a:off x="6744073" y="3529605"/>
            <a:ext cx="387149" cy="565648"/>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6" rtl="0" eaLnBrk="1" fontAlgn="auto" latinLnBrk="0" hangingPunct="1">
              <a:lnSpc>
                <a:spcPct val="100000"/>
              </a:lnSpc>
              <a:spcBef>
                <a:spcPts val="0"/>
              </a:spcBef>
              <a:spcAft>
                <a:spcPts val="0"/>
              </a:spcAft>
              <a:buClrTx/>
              <a:buSzTx/>
              <a:buFontTx/>
              <a:buNone/>
              <a:tabLst/>
              <a:defRPr/>
            </a:pPr>
            <a:endParaRPr kumimoji="0" lang="hr-HR" sz="1800" b="0" i="0" u="none" strike="noStrike" kern="1200" cap="none" spc="0" normalizeH="0" baseline="0" noProof="0">
              <a:ln>
                <a:noFill/>
              </a:ln>
              <a:solidFill>
                <a:prstClr val="white"/>
              </a:solidFill>
              <a:effectLst/>
              <a:uLnTx/>
              <a:uFillTx/>
              <a:latin typeface="Calibri"/>
              <a:ea typeface="+mn-ea"/>
              <a:cs typeface="+mn-cs"/>
            </a:endParaRPr>
          </a:p>
        </p:txBody>
      </p:sp>
      <p:sp>
        <p:nvSpPr>
          <p:cNvPr id="42" name="Up-Down Arrow 41"/>
          <p:cNvSpPr/>
          <p:nvPr/>
        </p:nvSpPr>
        <p:spPr>
          <a:xfrm>
            <a:off x="7731564" y="3549189"/>
            <a:ext cx="377042" cy="543829"/>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6" rtl="0" eaLnBrk="1" fontAlgn="auto" latinLnBrk="0" hangingPunct="1">
              <a:lnSpc>
                <a:spcPct val="100000"/>
              </a:lnSpc>
              <a:spcBef>
                <a:spcPts val="0"/>
              </a:spcBef>
              <a:spcAft>
                <a:spcPts val="0"/>
              </a:spcAft>
              <a:buClrTx/>
              <a:buSzTx/>
              <a:buFontTx/>
              <a:buNone/>
              <a:tabLst/>
              <a:defRPr/>
            </a:pPr>
            <a:endParaRPr kumimoji="0" lang="hr-HR" sz="1800" b="0" i="0" u="none" strike="noStrike" kern="1200" cap="none" spc="0" normalizeH="0" baseline="0" noProof="0">
              <a:ln>
                <a:noFill/>
              </a:ln>
              <a:solidFill>
                <a:prstClr val="white"/>
              </a:solidFill>
              <a:effectLst/>
              <a:uLnTx/>
              <a:uFillTx/>
              <a:latin typeface="Calibri"/>
              <a:ea typeface="+mn-ea"/>
              <a:cs typeface="+mn-cs"/>
            </a:endParaRPr>
          </a:p>
        </p:txBody>
      </p:sp>
      <p:sp>
        <p:nvSpPr>
          <p:cNvPr id="43" name="Up-Down Arrow 42"/>
          <p:cNvSpPr/>
          <p:nvPr/>
        </p:nvSpPr>
        <p:spPr>
          <a:xfrm>
            <a:off x="8634902" y="3554198"/>
            <a:ext cx="335527" cy="512885"/>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6" rtl="0" eaLnBrk="1" fontAlgn="auto" latinLnBrk="0" hangingPunct="1">
              <a:lnSpc>
                <a:spcPct val="100000"/>
              </a:lnSpc>
              <a:spcBef>
                <a:spcPts val="0"/>
              </a:spcBef>
              <a:spcAft>
                <a:spcPts val="0"/>
              </a:spcAft>
              <a:buClrTx/>
              <a:buSzTx/>
              <a:buFontTx/>
              <a:buNone/>
              <a:tabLst/>
              <a:defRPr/>
            </a:pPr>
            <a:endParaRPr kumimoji="0" lang="hr-HR" sz="1800" b="0" i="0" u="none" strike="noStrike" kern="1200" cap="none" spc="0" normalizeH="0" baseline="0" noProof="0">
              <a:ln>
                <a:noFill/>
              </a:ln>
              <a:solidFill>
                <a:prstClr val="white"/>
              </a:solidFill>
              <a:effectLst/>
              <a:uLnTx/>
              <a:uFillTx/>
              <a:latin typeface="Calibri"/>
              <a:ea typeface="+mn-ea"/>
              <a:cs typeface="+mn-cs"/>
            </a:endParaRPr>
          </a:p>
        </p:txBody>
      </p:sp>
      <p:sp>
        <p:nvSpPr>
          <p:cNvPr id="44" name="Rounded Rectangle 43"/>
          <p:cNvSpPr/>
          <p:nvPr/>
        </p:nvSpPr>
        <p:spPr>
          <a:xfrm>
            <a:off x="8544272" y="5792004"/>
            <a:ext cx="1475797" cy="334159"/>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L="0" marR="0" lvl="0" indent="0" algn="ctr" defTabSz="914406" rtl="0" eaLnBrk="1" fontAlgn="auto" latinLnBrk="0" hangingPunct="1">
              <a:lnSpc>
                <a:spcPct val="100000"/>
              </a:lnSpc>
              <a:spcBef>
                <a:spcPts val="0"/>
              </a:spcBef>
              <a:spcAft>
                <a:spcPts val="0"/>
              </a:spcAft>
              <a:buClrTx/>
              <a:buSzTx/>
              <a:buFontTx/>
              <a:buNone/>
              <a:tabLst/>
              <a:defRPr/>
            </a:pPr>
            <a:r>
              <a:rPr kumimoji="0" lang="hr-HR" sz="1270" b="0" i="0" u="none" strike="noStrike" kern="1200" cap="none" spc="0" normalizeH="0" baseline="0" noProof="0" dirty="0" err="1">
                <a:ln>
                  <a:noFill/>
                </a:ln>
                <a:solidFill>
                  <a:prstClr val="white"/>
                </a:solidFill>
                <a:effectLst/>
                <a:uLnTx/>
                <a:uFillTx/>
                <a:latin typeface="Calibri"/>
                <a:ea typeface="+mn-ea"/>
                <a:cs typeface="+mn-cs"/>
              </a:rPr>
              <a:t>Ministry</a:t>
            </a:r>
            <a:r>
              <a:rPr kumimoji="0" lang="hr-HR" sz="1270" b="0" i="0" u="none" strike="noStrike" kern="1200" cap="none" spc="0" normalizeH="0" baseline="0" noProof="0" dirty="0">
                <a:ln>
                  <a:noFill/>
                </a:ln>
                <a:solidFill>
                  <a:prstClr val="white"/>
                </a:solidFill>
                <a:effectLst/>
                <a:uLnTx/>
                <a:uFillTx/>
                <a:latin typeface="Calibri"/>
                <a:ea typeface="+mn-ea"/>
                <a:cs typeface="+mn-cs"/>
              </a:rPr>
              <a:t> 3</a:t>
            </a:r>
          </a:p>
        </p:txBody>
      </p:sp>
      <p:sp>
        <p:nvSpPr>
          <p:cNvPr id="27" name="Rounded Rectangle 26"/>
          <p:cNvSpPr/>
          <p:nvPr/>
        </p:nvSpPr>
        <p:spPr>
          <a:xfrm>
            <a:off x="7187143" y="5154040"/>
            <a:ext cx="1164273" cy="53269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6" rtl="0" eaLnBrk="1" fontAlgn="auto" latinLnBrk="0" hangingPunct="1">
              <a:lnSpc>
                <a:spcPct val="100000"/>
              </a:lnSpc>
              <a:spcBef>
                <a:spcPts val="0"/>
              </a:spcBef>
              <a:spcAft>
                <a:spcPts val="0"/>
              </a:spcAft>
              <a:buClrTx/>
              <a:buSzTx/>
              <a:buFontTx/>
              <a:buNone/>
              <a:tabLst/>
              <a:defRPr/>
            </a:pPr>
            <a:r>
              <a:rPr kumimoji="0" lang="hr-HR" sz="1200" b="0" i="0" u="none" strike="noStrike" kern="1200" cap="none" spc="0" normalizeH="0" baseline="0" noProof="0" dirty="0" err="1">
                <a:ln>
                  <a:noFill/>
                </a:ln>
                <a:solidFill>
                  <a:prstClr val="white"/>
                </a:solidFill>
                <a:effectLst/>
                <a:uLnTx/>
                <a:uFillTx/>
                <a:latin typeface="Calibri"/>
                <a:ea typeface="+mn-ea"/>
                <a:cs typeface="+mn-cs"/>
              </a:rPr>
              <a:t>Operational</a:t>
            </a:r>
            <a:r>
              <a:rPr kumimoji="0" lang="hr-HR" sz="1200" b="0" i="0" u="none" strike="noStrike" kern="1200" cap="none" spc="0" normalizeH="0" baseline="0" noProof="0" dirty="0">
                <a:ln>
                  <a:noFill/>
                </a:ln>
                <a:solidFill>
                  <a:prstClr val="white"/>
                </a:solidFill>
                <a:effectLst/>
                <a:uLnTx/>
                <a:uFillTx/>
                <a:latin typeface="Calibri"/>
                <a:ea typeface="+mn-ea"/>
                <a:cs typeface="+mn-cs"/>
              </a:rPr>
              <a:t> </a:t>
            </a:r>
            <a:r>
              <a:rPr kumimoji="0" lang="hr-HR" sz="1200" b="0" i="0" u="none" strike="noStrike" kern="1200" cap="none" spc="0" normalizeH="0" baseline="0" noProof="0" dirty="0" err="1">
                <a:ln>
                  <a:noFill/>
                </a:ln>
                <a:solidFill>
                  <a:prstClr val="white"/>
                </a:solidFill>
                <a:effectLst/>
                <a:uLnTx/>
                <a:uFillTx/>
                <a:latin typeface="Calibri"/>
                <a:ea typeface="+mn-ea"/>
                <a:cs typeface="+mn-cs"/>
              </a:rPr>
              <a:t>planning</a:t>
            </a:r>
            <a:endParaRPr kumimoji="0" lang="hr-HR"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26" name="Rounded Rectangle 25"/>
          <p:cNvSpPr/>
          <p:nvPr/>
        </p:nvSpPr>
        <p:spPr>
          <a:xfrm>
            <a:off x="7326868" y="6015426"/>
            <a:ext cx="1475797" cy="334159"/>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L="0" marR="0" lvl="0" indent="0" algn="ctr" defTabSz="914406" rtl="0" eaLnBrk="1" fontAlgn="auto" latinLnBrk="0" hangingPunct="1">
              <a:lnSpc>
                <a:spcPct val="100000"/>
              </a:lnSpc>
              <a:spcBef>
                <a:spcPts val="0"/>
              </a:spcBef>
              <a:spcAft>
                <a:spcPts val="0"/>
              </a:spcAft>
              <a:buClrTx/>
              <a:buSzTx/>
              <a:buFontTx/>
              <a:buNone/>
              <a:tabLst/>
              <a:defRPr/>
            </a:pPr>
            <a:r>
              <a:rPr kumimoji="0" lang="hr-HR" sz="1270" b="0" i="0" u="none" strike="noStrike" kern="1200" cap="none" spc="0" normalizeH="0" baseline="0" noProof="0" dirty="0" err="1">
                <a:ln>
                  <a:noFill/>
                </a:ln>
                <a:solidFill>
                  <a:prstClr val="white"/>
                </a:solidFill>
                <a:effectLst/>
                <a:uLnTx/>
                <a:uFillTx/>
                <a:latin typeface="Calibri"/>
                <a:ea typeface="+mn-ea"/>
                <a:cs typeface="+mn-cs"/>
              </a:rPr>
              <a:t>Minstry</a:t>
            </a:r>
            <a:r>
              <a:rPr kumimoji="0" lang="hr-HR" sz="1270" b="0" i="0" u="none" strike="noStrike" kern="1200" cap="none" spc="0" normalizeH="0" baseline="0" noProof="0" dirty="0">
                <a:ln>
                  <a:noFill/>
                </a:ln>
                <a:solidFill>
                  <a:prstClr val="white"/>
                </a:solidFill>
                <a:effectLst/>
                <a:uLnTx/>
                <a:uFillTx/>
                <a:latin typeface="Calibri"/>
                <a:ea typeface="+mn-ea"/>
                <a:cs typeface="+mn-cs"/>
              </a:rPr>
              <a:t> 2 </a:t>
            </a:r>
          </a:p>
        </p:txBody>
      </p:sp>
      <p:sp>
        <p:nvSpPr>
          <p:cNvPr id="30" name="Rounded Rectangle 29"/>
          <p:cNvSpPr/>
          <p:nvPr/>
        </p:nvSpPr>
        <p:spPr>
          <a:xfrm>
            <a:off x="6462888" y="6381627"/>
            <a:ext cx="1475797" cy="334159"/>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L="0" marR="0" lvl="0" indent="0" algn="ctr" defTabSz="914406" rtl="0" eaLnBrk="1" fontAlgn="auto" latinLnBrk="0" hangingPunct="1">
              <a:lnSpc>
                <a:spcPct val="100000"/>
              </a:lnSpc>
              <a:spcBef>
                <a:spcPts val="0"/>
              </a:spcBef>
              <a:spcAft>
                <a:spcPts val="0"/>
              </a:spcAft>
              <a:buClrTx/>
              <a:buSzTx/>
              <a:buFontTx/>
              <a:buNone/>
              <a:tabLst/>
              <a:defRPr/>
            </a:pPr>
            <a:r>
              <a:rPr kumimoji="0" lang="hr-HR" sz="1270" b="0" i="0" u="none" strike="noStrike" kern="1200" cap="none" spc="0" normalizeH="0" baseline="0" noProof="0" dirty="0" err="1">
                <a:ln>
                  <a:noFill/>
                </a:ln>
                <a:solidFill>
                  <a:prstClr val="white"/>
                </a:solidFill>
                <a:effectLst/>
                <a:uLnTx/>
                <a:uFillTx/>
                <a:latin typeface="Calibri"/>
                <a:ea typeface="+mn-ea"/>
                <a:cs typeface="+mn-cs"/>
              </a:rPr>
              <a:t>Ministry</a:t>
            </a:r>
            <a:r>
              <a:rPr kumimoji="0" lang="hr-HR" sz="1270" b="0" i="0" u="none" strike="noStrike" kern="1200" cap="none" spc="0" normalizeH="0" baseline="0" noProof="0" dirty="0">
                <a:ln>
                  <a:noFill/>
                </a:ln>
                <a:solidFill>
                  <a:prstClr val="white"/>
                </a:solidFill>
                <a:effectLst/>
                <a:uLnTx/>
                <a:uFillTx/>
                <a:latin typeface="Calibri"/>
                <a:ea typeface="+mn-ea"/>
                <a:cs typeface="+mn-cs"/>
              </a:rPr>
              <a:t> 1 </a:t>
            </a:r>
          </a:p>
        </p:txBody>
      </p:sp>
      <p:sp>
        <p:nvSpPr>
          <p:cNvPr id="28" name="Rounded Rectangle 11">
            <a:extLst>
              <a:ext uri="{FF2B5EF4-FFF2-40B4-BE49-F238E27FC236}">
                <a16:creationId xmlns:a16="http://schemas.microsoft.com/office/drawing/2014/main" id="{82D98CAC-4EE6-4CD0-854D-A871B846C8FF}"/>
              </a:ext>
            </a:extLst>
          </p:cNvPr>
          <p:cNvSpPr/>
          <p:nvPr/>
        </p:nvSpPr>
        <p:spPr>
          <a:xfrm>
            <a:off x="5964976" y="2056607"/>
            <a:ext cx="1224136" cy="5966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6" rtl="0" eaLnBrk="1" fontAlgn="auto" latinLnBrk="0" hangingPunct="1">
              <a:lnSpc>
                <a:spcPct val="100000"/>
              </a:lnSpc>
              <a:spcBef>
                <a:spcPts val="0"/>
              </a:spcBef>
              <a:spcAft>
                <a:spcPts val="0"/>
              </a:spcAft>
              <a:buClrTx/>
              <a:buSzTx/>
              <a:buFontTx/>
              <a:buNone/>
              <a:tabLst/>
              <a:defRPr/>
            </a:pPr>
            <a:r>
              <a:rPr kumimoji="0" lang="hr-HR" sz="1200" b="0" i="0" u="none" strike="noStrike" kern="1200" cap="none" spc="0" normalizeH="0" baseline="0" noProof="0" dirty="0" err="1">
                <a:ln>
                  <a:noFill/>
                </a:ln>
                <a:solidFill>
                  <a:prstClr val="white"/>
                </a:solidFill>
                <a:effectLst/>
                <a:uLnTx/>
                <a:uFillTx/>
                <a:latin typeface="Calibri"/>
                <a:ea typeface="+mn-ea"/>
                <a:cs typeface="+mn-cs"/>
              </a:rPr>
              <a:t>Strategic</a:t>
            </a:r>
            <a:r>
              <a:rPr kumimoji="0" lang="hr-HR" sz="1200" b="0" i="0" u="none" strike="noStrike" kern="1200" cap="none" spc="0" normalizeH="0" baseline="0" noProof="0" dirty="0">
                <a:ln>
                  <a:noFill/>
                </a:ln>
                <a:solidFill>
                  <a:prstClr val="white"/>
                </a:solidFill>
                <a:effectLst/>
                <a:uLnTx/>
                <a:uFillTx/>
                <a:latin typeface="Calibri"/>
                <a:ea typeface="+mn-ea"/>
                <a:cs typeface="+mn-cs"/>
              </a:rPr>
              <a:t> </a:t>
            </a:r>
            <a:r>
              <a:rPr kumimoji="0" lang="hr-HR" sz="1200" b="0" i="0" u="none" strike="noStrike" kern="1200" cap="none" spc="0" normalizeH="0" baseline="0" noProof="0" dirty="0" err="1">
                <a:ln>
                  <a:noFill/>
                </a:ln>
                <a:solidFill>
                  <a:prstClr val="white"/>
                </a:solidFill>
                <a:effectLst/>
                <a:uLnTx/>
                <a:uFillTx/>
                <a:latin typeface="Calibri"/>
                <a:ea typeface="+mn-ea"/>
                <a:cs typeface="+mn-cs"/>
              </a:rPr>
              <a:t>planning</a:t>
            </a:r>
            <a:endParaRPr kumimoji="0" lang="hr-HR" sz="1200" b="0" i="0" u="none" strike="noStrike" kern="1200" cap="none" spc="0" normalizeH="0" baseline="0" noProof="0" dirty="0">
              <a:ln>
                <a:noFill/>
              </a:ln>
              <a:solidFill>
                <a:prstClr val="white"/>
              </a:solidFill>
              <a:effectLst/>
              <a:uLnTx/>
              <a:uFillTx/>
              <a:latin typeface="Calibri"/>
              <a:ea typeface="+mn-ea"/>
              <a:cs typeface="+mn-cs"/>
            </a:endParaRPr>
          </a:p>
        </p:txBody>
      </p:sp>
      <p:pic>
        <p:nvPicPr>
          <p:cNvPr id="2" name="Picture 1">
            <a:extLst>
              <a:ext uri="{FF2B5EF4-FFF2-40B4-BE49-F238E27FC236}">
                <a16:creationId xmlns:a16="http://schemas.microsoft.com/office/drawing/2014/main" id="{2C401878-96AB-4F9B-A22E-8DD41963FF18}"/>
              </a:ext>
            </a:extLst>
          </p:cNvPr>
          <p:cNvPicPr>
            <a:picLocks noChangeAspect="1"/>
          </p:cNvPicPr>
          <p:nvPr/>
        </p:nvPicPr>
        <p:blipFill>
          <a:blip r:embed="rId2"/>
          <a:stretch>
            <a:fillRect/>
          </a:stretch>
        </p:blipFill>
        <p:spPr>
          <a:xfrm>
            <a:off x="7049714" y="1018666"/>
            <a:ext cx="1518419" cy="476340"/>
          </a:xfrm>
          <a:prstGeom prst="rect">
            <a:avLst/>
          </a:prstGeom>
        </p:spPr>
      </p:pic>
    </p:spTree>
    <p:extLst>
      <p:ext uri="{BB962C8B-B14F-4D97-AF65-F5344CB8AC3E}">
        <p14:creationId xmlns:p14="http://schemas.microsoft.com/office/powerpoint/2010/main" val="32217910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A35A5E-1925-4D8A-8D48-4D3B862F5F58}"/>
              </a:ext>
            </a:extLst>
          </p:cNvPr>
          <p:cNvSpPr>
            <a:spLocks noGrp="1"/>
          </p:cNvSpPr>
          <p:nvPr>
            <p:ph type="title"/>
          </p:nvPr>
        </p:nvSpPr>
        <p:spPr/>
        <p:txBody>
          <a:bodyPr>
            <a:noAutofit/>
          </a:bodyPr>
          <a:lstStyle/>
          <a:p>
            <a:pPr algn="ctr"/>
            <a:r>
              <a:rPr lang="en-US" sz="2400" b="1" dirty="0"/>
              <a:t>Annual Report on the Functioning of the 2020 Public Internal Financial Control System</a:t>
            </a:r>
            <a:br>
              <a:rPr lang="en-US" sz="2400" b="1" dirty="0"/>
            </a:br>
            <a:r>
              <a:rPr lang="en-US" sz="2400" b="1" dirty="0"/>
              <a:t>All ministries are entrusted with:</a:t>
            </a:r>
            <a:br>
              <a:rPr lang="en-US" sz="2400" b="1" dirty="0"/>
            </a:br>
            <a:endParaRPr lang="hr-HR" sz="2400" b="1" dirty="0"/>
          </a:p>
        </p:txBody>
      </p:sp>
      <p:sp>
        <p:nvSpPr>
          <p:cNvPr id="3" name="Content Placeholder 2">
            <a:extLst>
              <a:ext uri="{FF2B5EF4-FFF2-40B4-BE49-F238E27FC236}">
                <a16:creationId xmlns:a16="http://schemas.microsoft.com/office/drawing/2014/main" id="{DB743586-AD08-42D8-A616-B3A451C2166F}"/>
              </a:ext>
            </a:extLst>
          </p:cNvPr>
          <p:cNvSpPr>
            <a:spLocks noGrp="1"/>
          </p:cNvSpPr>
          <p:nvPr>
            <p:ph idx="1"/>
          </p:nvPr>
        </p:nvSpPr>
        <p:spPr/>
        <p:txBody>
          <a:bodyPr>
            <a:normAutofit lnSpcReduction="10000"/>
          </a:bodyPr>
          <a:lstStyle/>
          <a:p>
            <a:pPr marL="0" indent="0">
              <a:buNone/>
            </a:pPr>
            <a:r>
              <a:rPr lang="hr-HR" sz="2400" dirty="0"/>
              <a:t>A</a:t>
            </a:r>
            <a:r>
              <a:rPr lang="en-US" sz="2400" dirty="0" err="1"/>
              <a:t>dopting</a:t>
            </a:r>
            <a:r>
              <a:rPr lang="en-US" sz="2400" dirty="0"/>
              <a:t> Annual Plan for development of the internal control system for the key processes of financial management and control with a plan for elimination of weaknesses and irregularities, as well as monitoring its implementation in the ministry and the institutions under their competence, prepared on the basis of the carried out self-assessment and the statement about the quality and the status of internal controls;</a:t>
            </a:r>
            <a:endParaRPr lang="hr-HR" sz="2400" dirty="0"/>
          </a:p>
          <a:p>
            <a:pPr marL="0" indent="0">
              <a:buNone/>
            </a:pPr>
            <a:r>
              <a:rPr lang="hr-HR" sz="2400" b="1" dirty="0"/>
              <a:t>Recommendations:</a:t>
            </a:r>
            <a:endParaRPr lang="hr-HR" sz="2400" dirty="0"/>
          </a:p>
          <a:p>
            <a:r>
              <a:rPr lang="en-US" sz="2400" b="1" dirty="0"/>
              <a:t>Conduct Self-Assessment </a:t>
            </a:r>
            <a:r>
              <a:rPr lang="hr-HR" sz="2400" b="1" dirty="0"/>
              <a:t>for </a:t>
            </a:r>
            <a:r>
              <a:rPr lang="en-US" sz="2400" b="1" dirty="0"/>
              <a:t>Internal control system in the Ministry / Institution</a:t>
            </a:r>
          </a:p>
          <a:p>
            <a:r>
              <a:rPr lang="en-US" sz="2400" b="1" dirty="0"/>
              <a:t>Develop an Annual Development Plan </a:t>
            </a:r>
            <a:r>
              <a:rPr lang="hr-HR" sz="2400" b="1" dirty="0"/>
              <a:t>of </a:t>
            </a:r>
            <a:r>
              <a:rPr lang="en-US" sz="2400" b="1" dirty="0"/>
              <a:t>Internal </a:t>
            </a:r>
            <a:r>
              <a:rPr lang="hr-HR" sz="2400" b="1" dirty="0"/>
              <a:t>C</a:t>
            </a:r>
            <a:r>
              <a:rPr lang="en-US" sz="2400" b="1" dirty="0" err="1"/>
              <a:t>ontrol</a:t>
            </a:r>
            <a:r>
              <a:rPr lang="en-US" sz="2400" b="1" dirty="0"/>
              <a:t> </a:t>
            </a:r>
            <a:r>
              <a:rPr lang="hr-HR" sz="2400" b="1" dirty="0"/>
              <a:t>S</a:t>
            </a:r>
            <a:r>
              <a:rPr lang="en-US" sz="2400" b="1" dirty="0" err="1"/>
              <a:t>ystem</a:t>
            </a:r>
            <a:r>
              <a:rPr lang="en-US" sz="2400" b="1" dirty="0"/>
              <a:t> for key processes of the </a:t>
            </a:r>
            <a:r>
              <a:rPr lang="hr-HR" sz="2400" b="1" dirty="0"/>
              <a:t>m</a:t>
            </a:r>
            <a:r>
              <a:rPr lang="en-US" sz="2400" b="1" dirty="0" err="1"/>
              <a:t>inist</a:t>
            </a:r>
            <a:r>
              <a:rPr lang="hr-HR" sz="2400" b="1" dirty="0"/>
              <a:t>ries</a:t>
            </a:r>
            <a:r>
              <a:rPr lang="en-US" sz="2400" b="1" dirty="0"/>
              <a:t> and institutions</a:t>
            </a:r>
          </a:p>
          <a:p>
            <a:r>
              <a:rPr lang="en-US" sz="2400" b="1" dirty="0"/>
              <a:t>Monitor implementation</a:t>
            </a:r>
            <a:r>
              <a:rPr lang="hr-HR" sz="2400" b="1" dirty="0"/>
              <a:t> </a:t>
            </a:r>
            <a:r>
              <a:rPr lang="en-US" sz="2400" b="1" dirty="0"/>
              <a:t>of Internal Control System  (semi-annually / annually)</a:t>
            </a:r>
            <a:endParaRPr lang="hr-HR" sz="2400" b="1" dirty="0"/>
          </a:p>
        </p:txBody>
      </p:sp>
      <p:sp>
        <p:nvSpPr>
          <p:cNvPr id="4" name="Slide Number Placeholder 3">
            <a:extLst>
              <a:ext uri="{FF2B5EF4-FFF2-40B4-BE49-F238E27FC236}">
                <a16:creationId xmlns:a16="http://schemas.microsoft.com/office/drawing/2014/main" id="{F256FA8B-C186-447E-A3FE-2E4895DC8559}"/>
              </a:ext>
            </a:extLst>
          </p:cNvPr>
          <p:cNvSpPr>
            <a:spLocks noGrp="1"/>
          </p:cNvSpPr>
          <p:nvPr>
            <p:ph type="sldNum" sz="quarter" idx="12"/>
          </p:nvPr>
        </p:nvSpPr>
        <p:spPr/>
        <p:txBody>
          <a:bodyPr/>
          <a:lstStyle/>
          <a:p>
            <a:fld id="{39B656E2-6D99-4623-ADDD-8BE5644C3BE7}" type="slidenum">
              <a:rPr lang="en-US" smtClean="0"/>
              <a:t>12</a:t>
            </a:fld>
            <a:endParaRPr lang="en-US"/>
          </a:p>
        </p:txBody>
      </p:sp>
    </p:spTree>
    <p:extLst>
      <p:ext uri="{BB962C8B-B14F-4D97-AF65-F5344CB8AC3E}">
        <p14:creationId xmlns:p14="http://schemas.microsoft.com/office/powerpoint/2010/main" val="7193765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A35A5E-1925-4D8A-8D48-4D3B862F5F58}"/>
              </a:ext>
            </a:extLst>
          </p:cNvPr>
          <p:cNvSpPr>
            <a:spLocks noGrp="1"/>
          </p:cNvSpPr>
          <p:nvPr>
            <p:ph type="title"/>
          </p:nvPr>
        </p:nvSpPr>
        <p:spPr/>
        <p:txBody>
          <a:bodyPr>
            <a:noAutofit/>
          </a:bodyPr>
          <a:lstStyle/>
          <a:p>
            <a:pPr algn="ctr"/>
            <a:r>
              <a:rPr lang="en-US" sz="2400" b="1" dirty="0"/>
              <a:t>Annual Report on the Functioning of the 2020 Public Internal Financial Control System</a:t>
            </a:r>
            <a:br>
              <a:rPr lang="en-US" sz="2400" b="1" dirty="0"/>
            </a:br>
            <a:r>
              <a:rPr lang="en-US" sz="2400" b="1" dirty="0"/>
              <a:t>All ministries are entrusted with:</a:t>
            </a:r>
            <a:br>
              <a:rPr lang="en-US" sz="2400" b="1" dirty="0"/>
            </a:br>
            <a:endParaRPr lang="hr-HR" sz="2400" b="1" dirty="0"/>
          </a:p>
        </p:txBody>
      </p:sp>
      <p:sp>
        <p:nvSpPr>
          <p:cNvPr id="3" name="Content Placeholder 2">
            <a:extLst>
              <a:ext uri="{FF2B5EF4-FFF2-40B4-BE49-F238E27FC236}">
                <a16:creationId xmlns:a16="http://schemas.microsoft.com/office/drawing/2014/main" id="{DB743586-AD08-42D8-A616-B3A451C2166F}"/>
              </a:ext>
            </a:extLst>
          </p:cNvPr>
          <p:cNvSpPr>
            <a:spLocks noGrp="1"/>
          </p:cNvSpPr>
          <p:nvPr>
            <p:ph idx="1"/>
          </p:nvPr>
        </p:nvSpPr>
        <p:spPr/>
        <p:txBody>
          <a:bodyPr>
            <a:normAutofit fontScale="92500"/>
          </a:bodyPr>
          <a:lstStyle/>
          <a:p>
            <a:pPr marL="0" indent="0">
              <a:buNone/>
            </a:pPr>
            <a:r>
              <a:rPr lang="hr-HR" sz="2400" dirty="0"/>
              <a:t>E</a:t>
            </a:r>
            <a:r>
              <a:rPr lang="en-US" sz="2400" dirty="0" err="1"/>
              <a:t>nsuring</a:t>
            </a:r>
            <a:r>
              <a:rPr lang="en-US" sz="2400" dirty="0"/>
              <a:t> implementation of the external and internal audit recommendations in the ministry and the institutions under their competence, and in case of non-implementation of the recommendations, the responsible person should take appropriate measures;</a:t>
            </a:r>
            <a:endParaRPr lang="hr-HR" sz="2400" dirty="0"/>
          </a:p>
          <a:p>
            <a:pPr marL="0" indent="0">
              <a:buNone/>
            </a:pPr>
            <a:endParaRPr lang="hr-HR" sz="2400" dirty="0"/>
          </a:p>
          <a:p>
            <a:pPr marL="0" indent="0">
              <a:buNone/>
            </a:pPr>
            <a:r>
              <a:rPr lang="hr-HR" sz="2400" b="1" dirty="0"/>
              <a:t>Recommendations:</a:t>
            </a:r>
            <a:endParaRPr lang="hr-HR" sz="2400" dirty="0"/>
          </a:p>
          <a:p>
            <a:r>
              <a:rPr lang="en-US" sz="2400" b="1" dirty="0"/>
              <a:t>Internal and external audit recommendations should be provided to the responsible person</a:t>
            </a:r>
          </a:p>
          <a:p>
            <a:r>
              <a:rPr lang="en-US" sz="2400" b="1" dirty="0"/>
              <a:t>Internal auditors should report on the implementation of all recommendations</a:t>
            </a:r>
          </a:p>
          <a:p>
            <a:r>
              <a:rPr lang="en-US" sz="2400" b="1" dirty="0"/>
              <a:t>Submit external audit recommendations to the State Attorney's Office and the SMC Government</a:t>
            </a:r>
          </a:p>
          <a:p>
            <a:r>
              <a:rPr lang="en-US" sz="2400" b="1" dirty="0"/>
              <a:t>The responsible person of the institution must take appropriate measures.</a:t>
            </a:r>
            <a:r>
              <a:rPr lang="hr-HR" sz="2400" b="1" dirty="0"/>
              <a:t>.</a:t>
            </a:r>
          </a:p>
          <a:p>
            <a:pPr marL="0" indent="0">
              <a:buNone/>
            </a:pPr>
            <a:endParaRPr lang="hr-HR" sz="2400" dirty="0"/>
          </a:p>
        </p:txBody>
      </p:sp>
      <p:sp>
        <p:nvSpPr>
          <p:cNvPr id="4" name="Slide Number Placeholder 3">
            <a:extLst>
              <a:ext uri="{FF2B5EF4-FFF2-40B4-BE49-F238E27FC236}">
                <a16:creationId xmlns:a16="http://schemas.microsoft.com/office/drawing/2014/main" id="{F256FA8B-C186-447E-A3FE-2E4895DC8559}"/>
              </a:ext>
            </a:extLst>
          </p:cNvPr>
          <p:cNvSpPr>
            <a:spLocks noGrp="1"/>
          </p:cNvSpPr>
          <p:nvPr>
            <p:ph type="sldNum" sz="quarter" idx="12"/>
          </p:nvPr>
        </p:nvSpPr>
        <p:spPr/>
        <p:txBody>
          <a:bodyPr/>
          <a:lstStyle/>
          <a:p>
            <a:fld id="{39B656E2-6D99-4623-ADDD-8BE5644C3BE7}" type="slidenum">
              <a:rPr lang="en-US" smtClean="0"/>
              <a:t>13</a:t>
            </a:fld>
            <a:endParaRPr lang="en-US"/>
          </a:p>
        </p:txBody>
      </p:sp>
    </p:spTree>
    <p:extLst>
      <p:ext uri="{BB962C8B-B14F-4D97-AF65-F5344CB8AC3E}">
        <p14:creationId xmlns:p14="http://schemas.microsoft.com/office/powerpoint/2010/main" val="37918188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body" idx="4294967295"/>
          </p:nvPr>
        </p:nvSpPr>
        <p:spPr>
          <a:xfrm>
            <a:off x="2714625" y="1052513"/>
            <a:ext cx="9477375" cy="4525962"/>
          </a:xfrm>
        </p:spPr>
        <p:txBody>
          <a:bodyPr/>
          <a:lstStyle/>
          <a:p>
            <a:pPr eaLnBrk="1" hangingPunct="1">
              <a:lnSpc>
                <a:spcPct val="80000"/>
              </a:lnSpc>
              <a:buFontTx/>
              <a:buNone/>
            </a:pPr>
            <a:r>
              <a:rPr lang="hr-HR" altLang="sr-Latn-RS" sz="700" dirty="0"/>
              <a:t>	</a:t>
            </a:r>
          </a:p>
        </p:txBody>
      </p:sp>
      <p:sp>
        <p:nvSpPr>
          <p:cNvPr id="71684" name="Rectangle 4"/>
          <p:cNvSpPr>
            <a:spLocks noChangeArrowheads="1"/>
          </p:cNvSpPr>
          <p:nvPr/>
        </p:nvSpPr>
        <p:spPr bwMode="auto">
          <a:xfrm>
            <a:off x="2081463" y="1268413"/>
            <a:ext cx="3260558" cy="865187"/>
          </a:xfrm>
          <a:prstGeom prst="rect">
            <a:avLst/>
          </a:prstGeom>
          <a:solidFill>
            <a:schemeClr val="accent1">
              <a:lumMod val="60000"/>
              <a:lumOff val="40000"/>
            </a:schemeClr>
          </a:solidFill>
          <a:ln w="9525">
            <a:solidFill>
              <a:schemeClr val="tx1"/>
            </a:solidFill>
            <a:miter lim="800000"/>
            <a:headEnd/>
            <a:tailEnd/>
          </a:ln>
        </p:spPr>
        <p:txBody>
          <a:bodyPr wrap="none" anchor="ctr"/>
          <a:lstStyle>
            <a:lvl1pPr>
              <a:spcBef>
                <a:spcPct val="20000"/>
              </a:spcBef>
              <a:buChar char="•"/>
              <a:defRPr sz="3200">
                <a:solidFill>
                  <a:srgbClr val="000000"/>
                </a:solidFill>
                <a:latin typeface="Arial" panose="020B0604020202020204" pitchFamily="34" charset="0"/>
              </a:defRPr>
            </a:lvl1pPr>
            <a:lvl2pPr marL="742950" indent="-285750">
              <a:spcBef>
                <a:spcPct val="20000"/>
              </a:spcBef>
              <a:buChar char="–"/>
              <a:defRPr sz="2800">
                <a:solidFill>
                  <a:srgbClr val="000000"/>
                </a:solidFill>
                <a:latin typeface="Arial" panose="020B0604020202020204" pitchFamily="34" charset="0"/>
              </a:defRPr>
            </a:lvl2pPr>
            <a:lvl3pPr marL="1143000" indent="-228600">
              <a:spcBef>
                <a:spcPct val="20000"/>
              </a:spcBef>
              <a:buChar char="•"/>
              <a:defRPr sz="2400">
                <a:solidFill>
                  <a:srgbClr val="000000"/>
                </a:solidFill>
                <a:latin typeface="Arial" panose="020B0604020202020204" pitchFamily="34" charset="0"/>
              </a:defRPr>
            </a:lvl3pPr>
            <a:lvl4pPr marL="1600200" indent="-228600">
              <a:spcBef>
                <a:spcPct val="20000"/>
              </a:spcBef>
              <a:buChar char="–"/>
              <a:defRPr sz="2000">
                <a:solidFill>
                  <a:srgbClr val="000000"/>
                </a:solidFill>
                <a:latin typeface="Arial" panose="020B0604020202020204" pitchFamily="34" charset="0"/>
              </a:defRPr>
            </a:lvl4pPr>
            <a:lvl5pPr marL="2057400" indent="-228600">
              <a:spcBef>
                <a:spcPct val="20000"/>
              </a:spcBef>
              <a:buChar char="»"/>
              <a:defRPr sz="2000">
                <a:solidFill>
                  <a:srgbClr val="000000"/>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0000"/>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0000"/>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0000"/>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0000"/>
                </a:solidFill>
                <a:latin typeface="Arial" panose="020B0604020202020204" pitchFamily="34" charset="0"/>
              </a:defRPr>
            </a:lvl9pPr>
          </a:lstStyle>
          <a:p>
            <a:pPr algn="ctr">
              <a:spcBef>
                <a:spcPct val="0"/>
              </a:spcBef>
              <a:buFontTx/>
              <a:buNone/>
            </a:pPr>
            <a:r>
              <a:rPr lang="hr-HR" altLang="sr-Latn-RS" sz="2000" b="1" dirty="0"/>
              <a:t>STATE LEVEL</a:t>
            </a:r>
          </a:p>
        </p:txBody>
      </p:sp>
      <p:sp>
        <p:nvSpPr>
          <p:cNvPr id="71685" name="Rectangle 4"/>
          <p:cNvSpPr>
            <a:spLocks noChangeArrowheads="1"/>
          </p:cNvSpPr>
          <p:nvPr/>
        </p:nvSpPr>
        <p:spPr bwMode="auto">
          <a:xfrm>
            <a:off x="2936080" y="2492375"/>
            <a:ext cx="1131888" cy="865188"/>
          </a:xfrm>
          <a:prstGeom prst="rect">
            <a:avLst/>
          </a:prstGeom>
          <a:solidFill>
            <a:schemeClr val="accent5">
              <a:lumMod val="20000"/>
              <a:lumOff val="80000"/>
            </a:schemeClr>
          </a:solidFill>
          <a:ln w="9525">
            <a:solidFill>
              <a:schemeClr val="tx1"/>
            </a:solidFill>
            <a:miter lim="800000"/>
            <a:headEnd/>
            <a:tailEnd/>
          </a:ln>
        </p:spPr>
        <p:txBody>
          <a:bodyPr wrap="none" anchor="ctr"/>
          <a:lstStyle>
            <a:lvl1pPr>
              <a:spcBef>
                <a:spcPct val="20000"/>
              </a:spcBef>
              <a:buChar char="•"/>
              <a:defRPr sz="3200">
                <a:solidFill>
                  <a:srgbClr val="000000"/>
                </a:solidFill>
                <a:latin typeface="Arial" panose="020B0604020202020204" pitchFamily="34" charset="0"/>
              </a:defRPr>
            </a:lvl1pPr>
            <a:lvl2pPr marL="742950" indent="-285750">
              <a:spcBef>
                <a:spcPct val="20000"/>
              </a:spcBef>
              <a:buChar char="–"/>
              <a:defRPr sz="2800">
                <a:solidFill>
                  <a:srgbClr val="000000"/>
                </a:solidFill>
                <a:latin typeface="Arial" panose="020B0604020202020204" pitchFamily="34" charset="0"/>
              </a:defRPr>
            </a:lvl2pPr>
            <a:lvl3pPr marL="1143000" indent="-228600">
              <a:spcBef>
                <a:spcPct val="20000"/>
              </a:spcBef>
              <a:buChar char="•"/>
              <a:defRPr sz="2400">
                <a:solidFill>
                  <a:srgbClr val="000000"/>
                </a:solidFill>
                <a:latin typeface="Arial" panose="020B0604020202020204" pitchFamily="34" charset="0"/>
              </a:defRPr>
            </a:lvl3pPr>
            <a:lvl4pPr marL="1600200" indent="-228600">
              <a:spcBef>
                <a:spcPct val="20000"/>
              </a:spcBef>
              <a:buChar char="–"/>
              <a:defRPr sz="2000">
                <a:solidFill>
                  <a:srgbClr val="000000"/>
                </a:solidFill>
                <a:latin typeface="Arial" panose="020B0604020202020204" pitchFamily="34" charset="0"/>
              </a:defRPr>
            </a:lvl4pPr>
            <a:lvl5pPr marL="2057400" indent="-228600">
              <a:spcBef>
                <a:spcPct val="20000"/>
              </a:spcBef>
              <a:buChar char="»"/>
              <a:defRPr sz="2000">
                <a:solidFill>
                  <a:srgbClr val="000000"/>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0000"/>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0000"/>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0000"/>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0000"/>
                </a:solidFill>
                <a:latin typeface="Arial" panose="020B0604020202020204" pitchFamily="34" charset="0"/>
              </a:defRPr>
            </a:lvl9pPr>
          </a:lstStyle>
          <a:p>
            <a:pPr algn="ctr">
              <a:spcBef>
                <a:spcPct val="0"/>
              </a:spcBef>
              <a:buFontTx/>
              <a:buNone/>
            </a:pPr>
            <a:r>
              <a:rPr lang="hr-HR" altLang="sr-Latn-RS" sz="1600" dirty="0">
                <a:solidFill>
                  <a:srgbClr val="020506"/>
                </a:solidFill>
              </a:rPr>
              <a:t>Ministries</a:t>
            </a:r>
            <a:endParaRPr lang="hr-HR" altLang="sr-Latn-RS" sz="1400" dirty="0">
              <a:solidFill>
                <a:srgbClr val="020506"/>
              </a:solidFill>
            </a:endParaRPr>
          </a:p>
        </p:txBody>
      </p:sp>
      <p:sp>
        <p:nvSpPr>
          <p:cNvPr id="71687" name="Rectangle 4"/>
          <p:cNvSpPr>
            <a:spLocks noChangeArrowheads="1"/>
          </p:cNvSpPr>
          <p:nvPr/>
        </p:nvSpPr>
        <p:spPr bwMode="auto">
          <a:xfrm>
            <a:off x="1260475" y="3860801"/>
            <a:ext cx="4795838" cy="1152525"/>
          </a:xfrm>
          <a:prstGeom prst="rect">
            <a:avLst/>
          </a:prstGeom>
          <a:solidFill>
            <a:schemeClr val="accent5">
              <a:lumMod val="20000"/>
              <a:lumOff val="80000"/>
            </a:schemeClr>
          </a:solidFill>
          <a:ln w="9525">
            <a:solidFill>
              <a:schemeClr val="tx1"/>
            </a:solidFill>
            <a:miter lim="800000"/>
            <a:headEnd/>
            <a:tailEnd/>
          </a:ln>
        </p:spPr>
        <p:txBody>
          <a:bodyPr wrap="none" anchor="ctr"/>
          <a:lstStyle>
            <a:lvl1pPr>
              <a:spcBef>
                <a:spcPct val="20000"/>
              </a:spcBef>
              <a:buChar char="•"/>
              <a:defRPr sz="3200">
                <a:solidFill>
                  <a:srgbClr val="000000"/>
                </a:solidFill>
                <a:latin typeface="Arial" panose="020B0604020202020204" pitchFamily="34" charset="0"/>
              </a:defRPr>
            </a:lvl1pPr>
            <a:lvl2pPr marL="742950" indent="-285750">
              <a:spcBef>
                <a:spcPct val="20000"/>
              </a:spcBef>
              <a:buChar char="–"/>
              <a:defRPr sz="2800">
                <a:solidFill>
                  <a:srgbClr val="000000"/>
                </a:solidFill>
                <a:latin typeface="Arial" panose="020B0604020202020204" pitchFamily="34" charset="0"/>
              </a:defRPr>
            </a:lvl2pPr>
            <a:lvl3pPr marL="1143000" indent="-228600">
              <a:spcBef>
                <a:spcPct val="20000"/>
              </a:spcBef>
              <a:buChar char="•"/>
              <a:defRPr sz="2400">
                <a:solidFill>
                  <a:srgbClr val="000000"/>
                </a:solidFill>
                <a:latin typeface="Arial" panose="020B0604020202020204" pitchFamily="34" charset="0"/>
              </a:defRPr>
            </a:lvl3pPr>
            <a:lvl4pPr marL="1600200" indent="-228600">
              <a:spcBef>
                <a:spcPct val="20000"/>
              </a:spcBef>
              <a:buChar char="–"/>
              <a:defRPr sz="2000">
                <a:solidFill>
                  <a:srgbClr val="000000"/>
                </a:solidFill>
                <a:latin typeface="Arial" panose="020B0604020202020204" pitchFamily="34" charset="0"/>
              </a:defRPr>
            </a:lvl4pPr>
            <a:lvl5pPr marL="2057400" indent="-228600">
              <a:spcBef>
                <a:spcPct val="20000"/>
              </a:spcBef>
              <a:buChar char="»"/>
              <a:defRPr sz="2000">
                <a:solidFill>
                  <a:srgbClr val="000000"/>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0000"/>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0000"/>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0000"/>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0000"/>
                </a:solidFill>
                <a:latin typeface="Arial" panose="020B0604020202020204" pitchFamily="34" charset="0"/>
              </a:defRPr>
            </a:lvl9pPr>
          </a:lstStyle>
          <a:p>
            <a:pPr algn="ctr">
              <a:spcBef>
                <a:spcPct val="0"/>
              </a:spcBef>
              <a:buFontTx/>
              <a:buNone/>
            </a:pPr>
            <a:r>
              <a:rPr lang="hr-HR" altLang="sr-Latn-RS" sz="1600" dirty="0">
                <a:solidFill>
                  <a:srgbClr val="020506"/>
                </a:solidFill>
              </a:rPr>
              <a:t>Budget users </a:t>
            </a:r>
            <a:r>
              <a:rPr lang="en-US" altLang="sr-Latn-RS" sz="1600" dirty="0">
                <a:solidFill>
                  <a:srgbClr val="020506"/>
                </a:solidFill>
              </a:rPr>
              <a:t>under authority of the parent budget </a:t>
            </a:r>
            <a:r>
              <a:rPr lang="hr-HR" altLang="sr-Latn-RS" sz="1600" dirty="0">
                <a:solidFill>
                  <a:srgbClr val="020506"/>
                </a:solidFill>
              </a:rPr>
              <a:t> </a:t>
            </a:r>
          </a:p>
          <a:p>
            <a:pPr algn="ctr">
              <a:spcBef>
                <a:spcPct val="0"/>
              </a:spcBef>
              <a:buFontTx/>
              <a:buNone/>
            </a:pPr>
            <a:r>
              <a:rPr lang="hr-HR" altLang="sr-Latn-RS" sz="1600" dirty="0">
                <a:solidFill>
                  <a:srgbClr val="020506"/>
                </a:solidFill>
              </a:rPr>
              <a:t>(</a:t>
            </a:r>
            <a:r>
              <a:rPr lang="hr-HR" altLang="sr-Latn-RS" sz="1600" dirty="0" err="1">
                <a:solidFill>
                  <a:srgbClr val="020506"/>
                </a:solidFill>
              </a:rPr>
              <a:t>agencies</a:t>
            </a:r>
            <a:r>
              <a:rPr lang="hr-HR" altLang="sr-Latn-RS" sz="1600" dirty="0">
                <a:solidFill>
                  <a:srgbClr val="020506"/>
                </a:solidFill>
              </a:rPr>
              <a:t>, </a:t>
            </a:r>
            <a:r>
              <a:rPr lang="hr-HR" altLang="sr-Latn-RS" sz="1600" dirty="0" err="1">
                <a:solidFill>
                  <a:srgbClr val="020506"/>
                </a:solidFill>
              </a:rPr>
              <a:t>institutes</a:t>
            </a:r>
            <a:r>
              <a:rPr lang="hr-HR" altLang="sr-Latn-RS" sz="1600" dirty="0">
                <a:solidFill>
                  <a:srgbClr val="020506"/>
                </a:solidFill>
              </a:rPr>
              <a:t>, </a:t>
            </a:r>
            <a:r>
              <a:rPr lang="hr-HR" altLang="sr-Latn-RS" sz="1600" dirty="0" err="1">
                <a:solidFill>
                  <a:schemeClr val="tx1"/>
                </a:solidFill>
              </a:rPr>
              <a:t>hospitals</a:t>
            </a:r>
            <a:r>
              <a:rPr lang="hr-HR" altLang="sr-Latn-RS" sz="1600" dirty="0">
                <a:solidFill>
                  <a:srgbClr val="020506"/>
                </a:solidFill>
              </a:rPr>
              <a:t>) </a:t>
            </a:r>
            <a:endParaRPr lang="hr-HR" altLang="sr-Latn-RS" sz="1400" dirty="0">
              <a:solidFill>
                <a:srgbClr val="020506"/>
              </a:solidFill>
            </a:endParaRPr>
          </a:p>
        </p:txBody>
      </p:sp>
      <p:sp>
        <p:nvSpPr>
          <p:cNvPr id="71689" name="Rectangle 4"/>
          <p:cNvSpPr>
            <a:spLocks noChangeArrowheads="1"/>
          </p:cNvSpPr>
          <p:nvPr/>
        </p:nvSpPr>
        <p:spPr bwMode="auto">
          <a:xfrm>
            <a:off x="6815340" y="1250949"/>
            <a:ext cx="3743325" cy="865187"/>
          </a:xfrm>
          <a:prstGeom prst="rect">
            <a:avLst/>
          </a:prstGeom>
          <a:solidFill>
            <a:schemeClr val="accent1">
              <a:lumMod val="40000"/>
              <a:lumOff val="60000"/>
            </a:schemeClr>
          </a:solidFill>
          <a:ln w="9525">
            <a:solidFill>
              <a:schemeClr val="tx1"/>
            </a:solidFill>
            <a:miter lim="800000"/>
            <a:headEnd/>
            <a:tailEnd/>
          </a:ln>
        </p:spPr>
        <p:txBody>
          <a:bodyPr wrap="none" anchor="ctr"/>
          <a:lstStyle>
            <a:lvl1pPr>
              <a:spcBef>
                <a:spcPct val="20000"/>
              </a:spcBef>
              <a:buChar char="•"/>
              <a:defRPr sz="3200">
                <a:solidFill>
                  <a:srgbClr val="000000"/>
                </a:solidFill>
                <a:latin typeface="Arial" panose="020B0604020202020204" pitchFamily="34" charset="0"/>
              </a:defRPr>
            </a:lvl1pPr>
            <a:lvl2pPr marL="742950" indent="-285750">
              <a:spcBef>
                <a:spcPct val="20000"/>
              </a:spcBef>
              <a:buChar char="–"/>
              <a:defRPr sz="2800">
                <a:solidFill>
                  <a:srgbClr val="000000"/>
                </a:solidFill>
                <a:latin typeface="Arial" panose="020B0604020202020204" pitchFamily="34" charset="0"/>
              </a:defRPr>
            </a:lvl2pPr>
            <a:lvl3pPr marL="1143000" indent="-228600">
              <a:spcBef>
                <a:spcPct val="20000"/>
              </a:spcBef>
              <a:buChar char="•"/>
              <a:defRPr sz="2400">
                <a:solidFill>
                  <a:srgbClr val="000000"/>
                </a:solidFill>
                <a:latin typeface="Arial" panose="020B0604020202020204" pitchFamily="34" charset="0"/>
              </a:defRPr>
            </a:lvl3pPr>
            <a:lvl4pPr marL="1600200" indent="-228600">
              <a:spcBef>
                <a:spcPct val="20000"/>
              </a:spcBef>
              <a:buChar char="–"/>
              <a:defRPr sz="2000">
                <a:solidFill>
                  <a:srgbClr val="000000"/>
                </a:solidFill>
                <a:latin typeface="Arial" panose="020B0604020202020204" pitchFamily="34" charset="0"/>
              </a:defRPr>
            </a:lvl4pPr>
            <a:lvl5pPr marL="2057400" indent="-228600">
              <a:spcBef>
                <a:spcPct val="20000"/>
              </a:spcBef>
              <a:buChar char="»"/>
              <a:defRPr sz="2000">
                <a:solidFill>
                  <a:srgbClr val="000000"/>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0000"/>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0000"/>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0000"/>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0000"/>
                </a:solidFill>
                <a:latin typeface="Arial" panose="020B0604020202020204" pitchFamily="34" charset="0"/>
              </a:defRPr>
            </a:lvl9pPr>
          </a:lstStyle>
          <a:p>
            <a:pPr algn="ctr">
              <a:spcBef>
                <a:spcPct val="0"/>
              </a:spcBef>
              <a:buFontTx/>
              <a:buNone/>
            </a:pPr>
            <a:r>
              <a:rPr lang="hr-HR" altLang="sr-Latn-RS" sz="2000" b="1" dirty="0">
                <a:solidFill>
                  <a:srgbClr val="020506"/>
                </a:solidFill>
              </a:rPr>
              <a:t>LOCAL LEVEL</a:t>
            </a:r>
          </a:p>
        </p:txBody>
      </p:sp>
      <p:sp>
        <p:nvSpPr>
          <p:cNvPr id="71690" name="Line 38"/>
          <p:cNvSpPr>
            <a:spLocks noChangeShapeType="1"/>
          </p:cNvSpPr>
          <p:nvPr/>
        </p:nvSpPr>
        <p:spPr bwMode="auto">
          <a:xfrm>
            <a:off x="6182177" y="1259587"/>
            <a:ext cx="0" cy="554355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hr-HR"/>
          </a:p>
        </p:txBody>
      </p:sp>
      <p:sp>
        <p:nvSpPr>
          <p:cNvPr id="71691" name="Rectangle 4"/>
          <p:cNvSpPr>
            <a:spLocks noChangeArrowheads="1"/>
          </p:cNvSpPr>
          <p:nvPr/>
        </p:nvSpPr>
        <p:spPr bwMode="auto">
          <a:xfrm>
            <a:off x="4302124" y="2463102"/>
            <a:ext cx="1244599" cy="863600"/>
          </a:xfrm>
          <a:prstGeom prst="rect">
            <a:avLst/>
          </a:prstGeom>
          <a:solidFill>
            <a:schemeClr val="accent5">
              <a:lumMod val="20000"/>
              <a:lumOff val="80000"/>
            </a:schemeClr>
          </a:solidFill>
          <a:ln w="9525">
            <a:solidFill>
              <a:schemeClr val="tx1"/>
            </a:solidFill>
            <a:miter lim="800000"/>
            <a:headEnd/>
            <a:tailEnd/>
          </a:ln>
        </p:spPr>
        <p:txBody>
          <a:bodyPr wrap="none" anchor="ctr"/>
          <a:lstStyle>
            <a:lvl1pPr>
              <a:spcBef>
                <a:spcPct val="20000"/>
              </a:spcBef>
              <a:buChar char="•"/>
              <a:defRPr sz="3200">
                <a:solidFill>
                  <a:srgbClr val="000000"/>
                </a:solidFill>
                <a:latin typeface="Arial" panose="020B0604020202020204" pitchFamily="34" charset="0"/>
              </a:defRPr>
            </a:lvl1pPr>
            <a:lvl2pPr marL="742950" indent="-285750">
              <a:spcBef>
                <a:spcPct val="20000"/>
              </a:spcBef>
              <a:buChar char="–"/>
              <a:defRPr sz="2800">
                <a:solidFill>
                  <a:srgbClr val="000000"/>
                </a:solidFill>
                <a:latin typeface="Arial" panose="020B0604020202020204" pitchFamily="34" charset="0"/>
              </a:defRPr>
            </a:lvl2pPr>
            <a:lvl3pPr marL="1143000" indent="-228600">
              <a:spcBef>
                <a:spcPct val="20000"/>
              </a:spcBef>
              <a:buChar char="•"/>
              <a:defRPr sz="2400">
                <a:solidFill>
                  <a:srgbClr val="000000"/>
                </a:solidFill>
                <a:latin typeface="Arial" panose="020B0604020202020204" pitchFamily="34" charset="0"/>
              </a:defRPr>
            </a:lvl3pPr>
            <a:lvl4pPr marL="1600200" indent="-228600">
              <a:spcBef>
                <a:spcPct val="20000"/>
              </a:spcBef>
              <a:buChar char="–"/>
              <a:defRPr sz="2000">
                <a:solidFill>
                  <a:srgbClr val="000000"/>
                </a:solidFill>
                <a:latin typeface="Arial" panose="020B0604020202020204" pitchFamily="34" charset="0"/>
              </a:defRPr>
            </a:lvl4pPr>
            <a:lvl5pPr marL="2057400" indent="-228600">
              <a:spcBef>
                <a:spcPct val="20000"/>
              </a:spcBef>
              <a:buChar char="»"/>
              <a:defRPr sz="2000">
                <a:solidFill>
                  <a:srgbClr val="000000"/>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0000"/>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0000"/>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0000"/>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0000"/>
                </a:solidFill>
                <a:latin typeface="Arial" panose="020B0604020202020204" pitchFamily="34" charset="0"/>
              </a:defRPr>
            </a:lvl9pPr>
          </a:lstStyle>
          <a:p>
            <a:pPr algn="ctr">
              <a:spcBef>
                <a:spcPct val="0"/>
              </a:spcBef>
              <a:buFontTx/>
              <a:buNone/>
            </a:pPr>
            <a:r>
              <a:rPr lang="hr-HR" altLang="sr-Latn-RS" sz="1600" dirty="0" err="1">
                <a:solidFill>
                  <a:srgbClr val="020506"/>
                </a:solidFill>
              </a:rPr>
              <a:t>Other</a:t>
            </a:r>
            <a:r>
              <a:rPr lang="hr-HR" altLang="sr-Latn-RS" sz="1600" dirty="0">
                <a:solidFill>
                  <a:srgbClr val="020506"/>
                </a:solidFill>
              </a:rPr>
              <a:t> </a:t>
            </a:r>
            <a:r>
              <a:rPr lang="hr-HR" altLang="sr-Latn-RS" sz="1600" dirty="0" err="1">
                <a:solidFill>
                  <a:srgbClr val="020506"/>
                </a:solidFill>
              </a:rPr>
              <a:t>parent</a:t>
            </a:r>
            <a:r>
              <a:rPr lang="hr-HR" altLang="sr-Latn-RS" sz="1600" dirty="0">
                <a:solidFill>
                  <a:srgbClr val="020506"/>
                </a:solidFill>
              </a:rPr>
              <a:t> </a:t>
            </a:r>
          </a:p>
          <a:p>
            <a:pPr algn="ctr">
              <a:spcBef>
                <a:spcPct val="0"/>
              </a:spcBef>
              <a:buFontTx/>
              <a:buNone/>
            </a:pPr>
            <a:r>
              <a:rPr lang="hr-HR" altLang="sr-Latn-RS" sz="1600" dirty="0" err="1">
                <a:solidFill>
                  <a:srgbClr val="020506"/>
                </a:solidFill>
              </a:rPr>
              <a:t>budget</a:t>
            </a:r>
            <a:r>
              <a:rPr lang="hr-HR" altLang="sr-Latn-RS" sz="1600" dirty="0">
                <a:solidFill>
                  <a:srgbClr val="020506"/>
                </a:solidFill>
              </a:rPr>
              <a:t> users</a:t>
            </a:r>
            <a:endParaRPr lang="hr-HR" altLang="sr-Latn-RS" sz="1400" dirty="0">
              <a:solidFill>
                <a:srgbClr val="020506"/>
              </a:solidFill>
            </a:endParaRPr>
          </a:p>
        </p:txBody>
      </p:sp>
      <p:sp>
        <p:nvSpPr>
          <p:cNvPr id="71692" name="Rectangle 14"/>
          <p:cNvSpPr>
            <a:spLocks noChangeArrowheads="1"/>
          </p:cNvSpPr>
          <p:nvPr/>
        </p:nvSpPr>
        <p:spPr bwMode="auto">
          <a:xfrm>
            <a:off x="1703389" y="5300664"/>
            <a:ext cx="4002087" cy="865187"/>
          </a:xfrm>
          <a:prstGeom prst="rect">
            <a:avLst/>
          </a:prstGeom>
          <a:solidFill>
            <a:srgbClr val="00B0F0"/>
          </a:solidFill>
          <a:ln w="9525">
            <a:solidFill>
              <a:schemeClr val="tx1"/>
            </a:solidFill>
            <a:miter lim="800000"/>
            <a:headEnd/>
            <a:tailEnd/>
          </a:ln>
        </p:spPr>
        <p:txBody>
          <a:bodyPr wrap="none" anchor="ctr"/>
          <a:lstStyle>
            <a:lvl1pPr>
              <a:spcBef>
                <a:spcPct val="20000"/>
              </a:spcBef>
              <a:buChar char="•"/>
              <a:defRPr sz="3200">
                <a:solidFill>
                  <a:srgbClr val="000000"/>
                </a:solidFill>
                <a:latin typeface="Arial" panose="020B0604020202020204" pitchFamily="34" charset="0"/>
              </a:defRPr>
            </a:lvl1pPr>
            <a:lvl2pPr marL="742950" indent="-285750">
              <a:spcBef>
                <a:spcPct val="20000"/>
              </a:spcBef>
              <a:buChar char="–"/>
              <a:defRPr sz="2800">
                <a:solidFill>
                  <a:srgbClr val="000000"/>
                </a:solidFill>
                <a:latin typeface="Arial" panose="020B0604020202020204" pitchFamily="34" charset="0"/>
              </a:defRPr>
            </a:lvl2pPr>
            <a:lvl3pPr marL="1143000" indent="-228600">
              <a:spcBef>
                <a:spcPct val="20000"/>
              </a:spcBef>
              <a:buChar char="•"/>
              <a:defRPr sz="2400">
                <a:solidFill>
                  <a:srgbClr val="000000"/>
                </a:solidFill>
                <a:latin typeface="Arial" panose="020B0604020202020204" pitchFamily="34" charset="0"/>
              </a:defRPr>
            </a:lvl3pPr>
            <a:lvl4pPr marL="1600200" indent="-228600">
              <a:spcBef>
                <a:spcPct val="20000"/>
              </a:spcBef>
              <a:buChar char="–"/>
              <a:defRPr sz="2000">
                <a:solidFill>
                  <a:srgbClr val="000000"/>
                </a:solidFill>
                <a:latin typeface="Arial" panose="020B0604020202020204" pitchFamily="34" charset="0"/>
              </a:defRPr>
            </a:lvl4pPr>
            <a:lvl5pPr marL="2057400" indent="-228600">
              <a:spcBef>
                <a:spcPct val="20000"/>
              </a:spcBef>
              <a:buChar char="»"/>
              <a:defRPr sz="2000">
                <a:solidFill>
                  <a:srgbClr val="000000"/>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0000"/>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0000"/>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0000"/>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0000"/>
                </a:solidFill>
                <a:latin typeface="Arial" panose="020B0604020202020204" pitchFamily="34" charset="0"/>
              </a:defRPr>
            </a:lvl9pPr>
          </a:lstStyle>
          <a:p>
            <a:pPr algn="ctr">
              <a:spcBef>
                <a:spcPct val="0"/>
              </a:spcBef>
              <a:buFontTx/>
              <a:buNone/>
            </a:pPr>
            <a:r>
              <a:rPr lang="hr-HR" altLang="sr-Latn-RS" sz="1600" b="1" dirty="0">
                <a:solidFill>
                  <a:schemeClr val="bg1"/>
                </a:solidFill>
              </a:rPr>
              <a:t>State-owned enterprise</a:t>
            </a:r>
          </a:p>
        </p:txBody>
      </p:sp>
      <p:sp>
        <p:nvSpPr>
          <p:cNvPr id="71693" name="Rectangle 14"/>
          <p:cNvSpPr>
            <a:spLocks noChangeArrowheads="1"/>
          </p:cNvSpPr>
          <p:nvPr/>
        </p:nvSpPr>
        <p:spPr bwMode="auto">
          <a:xfrm>
            <a:off x="6527801" y="5300664"/>
            <a:ext cx="4176713" cy="865187"/>
          </a:xfrm>
          <a:prstGeom prst="rect">
            <a:avLst/>
          </a:prstGeom>
          <a:solidFill>
            <a:srgbClr val="00B0F0"/>
          </a:solidFill>
          <a:ln w="9525">
            <a:solidFill>
              <a:schemeClr val="tx1"/>
            </a:solidFill>
            <a:miter lim="800000"/>
            <a:headEnd/>
            <a:tailEnd/>
          </a:ln>
        </p:spPr>
        <p:txBody>
          <a:bodyPr wrap="none" anchor="ctr"/>
          <a:lstStyle>
            <a:lvl1pPr>
              <a:spcBef>
                <a:spcPct val="20000"/>
              </a:spcBef>
              <a:buChar char="•"/>
              <a:defRPr sz="3200">
                <a:solidFill>
                  <a:srgbClr val="000000"/>
                </a:solidFill>
                <a:latin typeface="Arial" panose="020B0604020202020204" pitchFamily="34" charset="0"/>
              </a:defRPr>
            </a:lvl1pPr>
            <a:lvl2pPr marL="742950" indent="-285750">
              <a:spcBef>
                <a:spcPct val="20000"/>
              </a:spcBef>
              <a:buChar char="–"/>
              <a:defRPr sz="2800">
                <a:solidFill>
                  <a:srgbClr val="000000"/>
                </a:solidFill>
                <a:latin typeface="Arial" panose="020B0604020202020204" pitchFamily="34" charset="0"/>
              </a:defRPr>
            </a:lvl2pPr>
            <a:lvl3pPr marL="1143000" indent="-228600">
              <a:spcBef>
                <a:spcPct val="20000"/>
              </a:spcBef>
              <a:buChar char="•"/>
              <a:defRPr sz="2400">
                <a:solidFill>
                  <a:srgbClr val="000000"/>
                </a:solidFill>
                <a:latin typeface="Arial" panose="020B0604020202020204" pitchFamily="34" charset="0"/>
              </a:defRPr>
            </a:lvl3pPr>
            <a:lvl4pPr marL="1600200" indent="-228600">
              <a:spcBef>
                <a:spcPct val="20000"/>
              </a:spcBef>
              <a:buChar char="–"/>
              <a:defRPr sz="2000">
                <a:solidFill>
                  <a:srgbClr val="000000"/>
                </a:solidFill>
                <a:latin typeface="Arial" panose="020B0604020202020204" pitchFamily="34" charset="0"/>
              </a:defRPr>
            </a:lvl4pPr>
            <a:lvl5pPr marL="2057400" indent="-228600">
              <a:spcBef>
                <a:spcPct val="20000"/>
              </a:spcBef>
              <a:buChar char="»"/>
              <a:defRPr sz="2000">
                <a:solidFill>
                  <a:srgbClr val="000000"/>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0000"/>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0000"/>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0000"/>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0000"/>
                </a:solidFill>
                <a:latin typeface="Arial" panose="020B0604020202020204" pitchFamily="34" charset="0"/>
              </a:defRPr>
            </a:lvl9pPr>
          </a:lstStyle>
          <a:p>
            <a:pPr algn="ctr">
              <a:spcBef>
                <a:spcPct val="0"/>
              </a:spcBef>
              <a:buFontTx/>
              <a:buNone/>
            </a:pPr>
            <a:r>
              <a:rPr lang="hr-HR" altLang="sr-Latn-RS" sz="1600" b="1" dirty="0">
                <a:solidFill>
                  <a:schemeClr val="bg1"/>
                </a:solidFill>
              </a:rPr>
              <a:t>City/local owned ​enterprises</a:t>
            </a:r>
          </a:p>
        </p:txBody>
      </p:sp>
      <p:sp>
        <p:nvSpPr>
          <p:cNvPr id="71695" name="Rectangle 4"/>
          <p:cNvSpPr>
            <a:spLocks noChangeArrowheads="1"/>
          </p:cNvSpPr>
          <p:nvPr/>
        </p:nvSpPr>
        <p:spPr bwMode="auto">
          <a:xfrm>
            <a:off x="7110414" y="2420938"/>
            <a:ext cx="1562098" cy="863600"/>
          </a:xfrm>
          <a:prstGeom prst="rect">
            <a:avLst/>
          </a:prstGeom>
          <a:solidFill>
            <a:schemeClr val="accent1">
              <a:lumMod val="20000"/>
              <a:lumOff val="80000"/>
            </a:schemeClr>
          </a:solidFill>
          <a:ln w="9525">
            <a:solidFill>
              <a:schemeClr val="tx1"/>
            </a:solidFill>
            <a:miter lim="800000"/>
            <a:headEnd/>
            <a:tailEnd/>
          </a:ln>
        </p:spPr>
        <p:txBody>
          <a:bodyPr wrap="none" anchor="ctr"/>
          <a:lstStyle>
            <a:lvl1pPr>
              <a:spcBef>
                <a:spcPct val="20000"/>
              </a:spcBef>
              <a:buChar char="•"/>
              <a:defRPr sz="3200">
                <a:solidFill>
                  <a:srgbClr val="000000"/>
                </a:solidFill>
                <a:latin typeface="Arial" panose="020B0604020202020204" pitchFamily="34" charset="0"/>
              </a:defRPr>
            </a:lvl1pPr>
            <a:lvl2pPr marL="742950" indent="-285750">
              <a:spcBef>
                <a:spcPct val="20000"/>
              </a:spcBef>
              <a:buChar char="–"/>
              <a:defRPr sz="2800">
                <a:solidFill>
                  <a:srgbClr val="000000"/>
                </a:solidFill>
                <a:latin typeface="Arial" panose="020B0604020202020204" pitchFamily="34" charset="0"/>
              </a:defRPr>
            </a:lvl2pPr>
            <a:lvl3pPr marL="1143000" indent="-228600">
              <a:spcBef>
                <a:spcPct val="20000"/>
              </a:spcBef>
              <a:buChar char="•"/>
              <a:defRPr sz="2400">
                <a:solidFill>
                  <a:srgbClr val="000000"/>
                </a:solidFill>
                <a:latin typeface="Arial" panose="020B0604020202020204" pitchFamily="34" charset="0"/>
              </a:defRPr>
            </a:lvl3pPr>
            <a:lvl4pPr marL="1600200" indent="-228600">
              <a:spcBef>
                <a:spcPct val="20000"/>
              </a:spcBef>
              <a:buChar char="–"/>
              <a:defRPr sz="2000">
                <a:solidFill>
                  <a:srgbClr val="000000"/>
                </a:solidFill>
                <a:latin typeface="Arial" panose="020B0604020202020204" pitchFamily="34" charset="0"/>
              </a:defRPr>
            </a:lvl4pPr>
            <a:lvl5pPr marL="2057400" indent="-228600">
              <a:spcBef>
                <a:spcPct val="20000"/>
              </a:spcBef>
              <a:buChar char="»"/>
              <a:defRPr sz="2000">
                <a:solidFill>
                  <a:srgbClr val="000000"/>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0000"/>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0000"/>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0000"/>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0000"/>
                </a:solidFill>
                <a:latin typeface="Arial" panose="020B0604020202020204" pitchFamily="34" charset="0"/>
              </a:defRPr>
            </a:lvl9pPr>
          </a:lstStyle>
          <a:p>
            <a:pPr algn="ctr">
              <a:spcBef>
                <a:spcPct val="0"/>
              </a:spcBef>
              <a:buFontTx/>
              <a:buNone/>
            </a:pPr>
            <a:r>
              <a:rPr lang="hr-HR" altLang="sr-Latn-RS" sz="1600" dirty="0">
                <a:solidFill>
                  <a:srgbClr val="020506"/>
                </a:solidFill>
              </a:rPr>
              <a:t>City </a:t>
            </a:r>
            <a:r>
              <a:rPr lang="hr-HR" altLang="sr-Latn-RS" sz="1600" dirty="0" err="1">
                <a:solidFill>
                  <a:srgbClr val="020506"/>
                </a:solidFill>
              </a:rPr>
              <a:t>of</a:t>
            </a:r>
            <a:r>
              <a:rPr lang="hr-HR" altLang="sr-Latn-RS" sz="1600" dirty="0">
                <a:solidFill>
                  <a:srgbClr val="020506"/>
                </a:solidFill>
              </a:rPr>
              <a:t> Skopje</a:t>
            </a:r>
          </a:p>
        </p:txBody>
      </p:sp>
      <p:sp>
        <p:nvSpPr>
          <p:cNvPr id="71696" name="Rectangle 4"/>
          <p:cNvSpPr>
            <a:spLocks noChangeArrowheads="1"/>
          </p:cNvSpPr>
          <p:nvPr/>
        </p:nvSpPr>
        <p:spPr bwMode="auto">
          <a:xfrm>
            <a:off x="8983663" y="2409824"/>
            <a:ext cx="1557337" cy="863600"/>
          </a:xfrm>
          <a:prstGeom prst="rect">
            <a:avLst/>
          </a:prstGeom>
          <a:solidFill>
            <a:schemeClr val="accent5">
              <a:lumMod val="20000"/>
              <a:lumOff val="80000"/>
            </a:schemeClr>
          </a:solidFill>
          <a:ln w="9525">
            <a:solidFill>
              <a:schemeClr val="tx1"/>
            </a:solidFill>
            <a:miter lim="800000"/>
            <a:headEnd/>
            <a:tailEnd/>
          </a:ln>
        </p:spPr>
        <p:txBody>
          <a:bodyPr wrap="none" anchor="ctr"/>
          <a:lstStyle>
            <a:lvl1pPr>
              <a:spcBef>
                <a:spcPct val="20000"/>
              </a:spcBef>
              <a:buChar char="•"/>
              <a:defRPr sz="3200">
                <a:solidFill>
                  <a:srgbClr val="000000"/>
                </a:solidFill>
                <a:latin typeface="Arial" panose="020B0604020202020204" pitchFamily="34" charset="0"/>
              </a:defRPr>
            </a:lvl1pPr>
            <a:lvl2pPr marL="742950" indent="-285750">
              <a:spcBef>
                <a:spcPct val="20000"/>
              </a:spcBef>
              <a:buChar char="–"/>
              <a:defRPr sz="2800">
                <a:solidFill>
                  <a:srgbClr val="000000"/>
                </a:solidFill>
                <a:latin typeface="Arial" panose="020B0604020202020204" pitchFamily="34" charset="0"/>
              </a:defRPr>
            </a:lvl2pPr>
            <a:lvl3pPr marL="1143000" indent="-228600">
              <a:spcBef>
                <a:spcPct val="20000"/>
              </a:spcBef>
              <a:buChar char="•"/>
              <a:defRPr sz="2400">
                <a:solidFill>
                  <a:srgbClr val="000000"/>
                </a:solidFill>
                <a:latin typeface="Arial" panose="020B0604020202020204" pitchFamily="34" charset="0"/>
              </a:defRPr>
            </a:lvl3pPr>
            <a:lvl4pPr marL="1600200" indent="-228600">
              <a:spcBef>
                <a:spcPct val="20000"/>
              </a:spcBef>
              <a:buChar char="–"/>
              <a:defRPr sz="2000">
                <a:solidFill>
                  <a:srgbClr val="000000"/>
                </a:solidFill>
                <a:latin typeface="Arial" panose="020B0604020202020204" pitchFamily="34" charset="0"/>
              </a:defRPr>
            </a:lvl4pPr>
            <a:lvl5pPr marL="2057400" indent="-228600">
              <a:spcBef>
                <a:spcPct val="20000"/>
              </a:spcBef>
              <a:buChar char="»"/>
              <a:defRPr sz="2000">
                <a:solidFill>
                  <a:srgbClr val="000000"/>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0000"/>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0000"/>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0000"/>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0000"/>
                </a:solidFill>
                <a:latin typeface="Arial" panose="020B0604020202020204" pitchFamily="34" charset="0"/>
              </a:defRPr>
            </a:lvl9pPr>
          </a:lstStyle>
          <a:p>
            <a:pPr algn="ctr">
              <a:spcBef>
                <a:spcPct val="0"/>
              </a:spcBef>
              <a:buFontTx/>
              <a:buNone/>
            </a:pPr>
            <a:r>
              <a:rPr lang="hr-HR" altLang="sr-Latn-RS" sz="1600" dirty="0">
                <a:solidFill>
                  <a:srgbClr val="020506"/>
                </a:solidFill>
              </a:rPr>
              <a:t>80</a:t>
            </a:r>
          </a:p>
          <a:p>
            <a:pPr algn="ctr">
              <a:spcBef>
                <a:spcPct val="0"/>
              </a:spcBef>
              <a:buFontTx/>
              <a:buNone/>
            </a:pPr>
            <a:r>
              <a:rPr lang="hr-HR" altLang="sr-Latn-RS" sz="1600" dirty="0">
                <a:solidFill>
                  <a:srgbClr val="020506"/>
                </a:solidFill>
              </a:rPr>
              <a:t>Municipalities</a:t>
            </a:r>
          </a:p>
        </p:txBody>
      </p:sp>
      <p:sp>
        <p:nvSpPr>
          <p:cNvPr id="71697" name="Rectangle 4"/>
          <p:cNvSpPr>
            <a:spLocks noChangeArrowheads="1"/>
          </p:cNvSpPr>
          <p:nvPr/>
        </p:nvSpPr>
        <p:spPr bwMode="auto">
          <a:xfrm>
            <a:off x="1411680" y="2464419"/>
            <a:ext cx="1247775" cy="865188"/>
          </a:xfrm>
          <a:prstGeom prst="rect">
            <a:avLst/>
          </a:prstGeom>
          <a:solidFill>
            <a:schemeClr val="accent5">
              <a:lumMod val="20000"/>
              <a:lumOff val="80000"/>
            </a:schemeClr>
          </a:solidFill>
          <a:ln w="9525">
            <a:solidFill>
              <a:schemeClr val="tx1"/>
            </a:solidFill>
            <a:miter lim="800000"/>
            <a:headEnd/>
            <a:tailEnd/>
          </a:ln>
        </p:spPr>
        <p:txBody>
          <a:bodyPr wrap="none" anchor="ctr"/>
          <a:lstStyle>
            <a:lvl1pPr>
              <a:spcBef>
                <a:spcPct val="20000"/>
              </a:spcBef>
              <a:buChar char="•"/>
              <a:defRPr sz="3200">
                <a:solidFill>
                  <a:srgbClr val="000000"/>
                </a:solidFill>
                <a:latin typeface="Arial" panose="020B0604020202020204" pitchFamily="34" charset="0"/>
              </a:defRPr>
            </a:lvl1pPr>
            <a:lvl2pPr marL="742950" indent="-285750">
              <a:spcBef>
                <a:spcPct val="20000"/>
              </a:spcBef>
              <a:buChar char="–"/>
              <a:defRPr sz="2800">
                <a:solidFill>
                  <a:srgbClr val="000000"/>
                </a:solidFill>
                <a:latin typeface="Arial" panose="020B0604020202020204" pitchFamily="34" charset="0"/>
              </a:defRPr>
            </a:lvl2pPr>
            <a:lvl3pPr marL="1143000" indent="-228600">
              <a:spcBef>
                <a:spcPct val="20000"/>
              </a:spcBef>
              <a:buChar char="•"/>
              <a:defRPr sz="2400">
                <a:solidFill>
                  <a:srgbClr val="000000"/>
                </a:solidFill>
                <a:latin typeface="Arial" panose="020B0604020202020204" pitchFamily="34" charset="0"/>
              </a:defRPr>
            </a:lvl3pPr>
            <a:lvl4pPr marL="1600200" indent="-228600">
              <a:spcBef>
                <a:spcPct val="20000"/>
              </a:spcBef>
              <a:buChar char="–"/>
              <a:defRPr sz="2000">
                <a:solidFill>
                  <a:srgbClr val="000000"/>
                </a:solidFill>
                <a:latin typeface="Arial" panose="020B0604020202020204" pitchFamily="34" charset="0"/>
              </a:defRPr>
            </a:lvl4pPr>
            <a:lvl5pPr marL="2057400" indent="-228600">
              <a:spcBef>
                <a:spcPct val="20000"/>
              </a:spcBef>
              <a:buChar char="»"/>
              <a:defRPr sz="2000">
                <a:solidFill>
                  <a:srgbClr val="000000"/>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0000"/>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0000"/>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0000"/>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0000"/>
                </a:solidFill>
                <a:latin typeface="Arial" panose="020B0604020202020204" pitchFamily="34" charset="0"/>
              </a:defRPr>
            </a:lvl9pPr>
          </a:lstStyle>
          <a:p>
            <a:pPr algn="ctr">
              <a:spcBef>
                <a:spcPct val="0"/>
              </a:spcBef>
              <a:buFontTx/>
              <a:buNone/>
            </a:pPr>
            <a:r>
              <a:rPr lang="hr-HR" altLang="sr-Latn-RS" sz="1500" dirty="0" err="1">
                <a:solidFill>
                  <a:srgbClr val="020506"/>
                </a:solidFill>
              </a:rPr>
              <a:t>Parliament</a:t>
            </a:r>
            <a:r>
              <a:rPr lang="hr-HR" altLang="sr-Latn-RS" sz="1500" dirty="0">
                <a:solidFill>
                  <a:srgbClr val="020506"/>
                </a:solidFill>
              </a:rPr>
              <a:t> </a:t>
            </a:r>
          </a:p>
          <a:p>
            <a:pPr algn="ctr">
              <a:spcBef>
                <a:spcPct val="0"/>
              </a:spcBef>
              <a:buFontTx/>
              <a:buNone/>
            </a:pPr>
            <a:endParaRPr lang="hr-HR" altLang="sr-Latn-RS" sz="1500" dirty="0">
              <a:solidFill>
                <a:srgbClr val="020506"/>
              </a:solidFill>
            </a:endParaRPr>
          </a:p>
          <a:p>
            <a:pPr algn="ctr">
              <a:spcBef>
                <a:spcPct val="0"/>
              </a:spcBef>
              <a:buFontTx/>
              <a:buNone/>
            </a:pPr>
            <a:r>
              <a:rPr lang="hr-HR" altLang="sr-Latn-RS" sz="1500" dirty="0" err="1">
                <a:solidFill>
                  <a:srgbClr val="020506"/>
                </a:solidFill>
              </a:rPr>
              <a:t>Government</a:t>
            </a:r>
            <a:endParaRPr lang="hr-HR" altLang="sr-Latn-RS" sz="1500" dirty="0">
              <a:solidFill>
                <a:srgbClr val="020506"/>
              </a:solidFill>
            </a:endParaRPr>
          </a:p>
        </p:txBody>
      </p:sp>
      <p:sp>
        <p:nvSpPr>
          <p:cNvPr id="71698" name="Rectangle 4"/>
          <p:cNvSpPr>
            <a:spLocks noChangeArrowheads="1"/>
          </p:cNvSpPr>
          <p:nvPr/>
        </p:nvSpPr>
        <p:spPr bwMode="auto">
          <a:xfrm>
            <a:off x="7174498" y="3860800"/>
            <a:ext cx="1665956" cy="1081088"/>
          </a:xfrm>
          <a:prstGeom prst="rect">
            <a:avLst/>
          </a:prstGeom>
          <a:solidFill>
            <a:schemeClr val="accent5">
              <a:lumMod val="20000"/>
              <a:lumOff val="80000"/>
            </a:schemeClr>
          </a:solidFill>
          <a:ln w="9525">
            <a:solidFill>
              <a:schemeClr val="tx1"/>
            </a:solidFill>
            <a:miter lim="800000"/>
            <a:headEnd/>
            <a:tailEnd/>
          </a:ln>
        </p:spPr>
        <p:txBody>
          <a:bodyPr wrap="none" anchor="ctr"/>
          <a:lstStyle>
            <a:lvl1pPr>
              <a:spcBef>
                <a:spcPct val="20000"/>
              </a:spcBef>
              <a:buChar char="•"/>
              <a:defRPr sz="3200">
                <a:solidFill>
                  <a:srgbClr val="000000"/>
                </a:solidFill>
                <a:latin typeface="Arial" panose="020B0604020202020204" pitchFamily="34" charset="0"/>
              </a:defRPr>
            </a:lvl1pPr>
            <a:lvl2pPr marL="742950" indent="-285750">
              <a:spcBef>
                <a:spcPct val="20000"/>
              </a:spcBef>
              <a:buChar char="–"/>
              <a:defRPr sz="2800">
                <a:solidFill>
                  <a:srgbClr val="000000"/>
                </a:solidFill>
                <a:latin typeface="Arial" panose="020B0604020202020204" pitchFamily="34" charset="0"/>
              </a:defRPr>
            </a:lvl2pPr>
            <a:lvl3pPr marL="1143000" indent="-228600">
              <a:spcBef>
                <a:spcPct val="20000"/>
              </a:spcBef>
              <a:buChar char="•"/>
              <a:defRPr sz="2400">
                <a:solidFill>
                  <a:srgbClr val="000000"/>
                </a:solidFill>
                <a:latin typeface="Arial" panose="020B0604020202020204" pitchFamily="34" charset="0"/>
              </a:defRPr>
            </a:lvl3pPr>
            <a:lvl4pPr marL="1600200" indent="-228600">
              <a:spcBef>
                <a:spcPct val="20000"/>
              </a:spcBef>
              <a:buChar char="–"/>
              <a:defRPr sz="2000">
                <a:solidFill>
                  <a:srgbClr val="000000"/>
                </a:solidFill>
                <a:latin typeface="Arial" panose="020B0604020202020204" pitchFamily="34" charset="0"/>
              </a:defRPr>
            </a:lvl4pPr>
            <a:lvl5pPr marL="2057400" indent="-228600">
              <a:spcBef>
                <a:spcPct val="20000"/>
              </a:spcBef>
              <a:buChar char="»"/>
              <a:defRPr sz="2000">
                <a:solidFill>
                  <a:srgbClr val="000000"/>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0000"/>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0000"/>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0000"/>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0000"/>
                </a:solidFill>
                <a:latin typeface="Arial" panose="020B0604020202020204" pitchFamily="34" charset="0"/>
              </a:defRPr>
            </a:lvl9pPr>
          </a:lstStyle>
          <a:p>
            <a:pPr algn="ctr">
              <a:spcBef>
                <a:spcPct val="0"/>
              </a:spcBef>
              <a:buFontTx/>
              <a:buNone/>
            </a:pPr>
            <a:r>
              <a:rPr lang="hr-HR" altLang="sr-Latn-RS" sz="1600" dirty="0">
                <a:solidFill>
                  <a:srgbClr val="020506"/>
                </a:solidFill>
              </a:rPr>
              <a:t>Budget users </a:t>
            </a:r>
          </a:p>
          <a:p>
            <a:pPr algn="ctr">
              <a:spcBef>
                <a:spcPct val="0"/>
              </a:spcBef>
              <a:buFontTx/>
              <a:buNone/>
            </a:pPr>
            <a:r>
              <a:rPr lang="en-US" altLang="sr-Latn-RS" sz="1600" dirty="0">
                <a:solidFill>
                  <a:srgbClr val="020506"/>
                </a:solidFill>
              </a:rPr>
              <a:t>owned</a:t>
            </a:r>
            <a:r>
              <a:rPr lang="hr-HR" altLang="sr-Latn-RS" sz="1600" dirty="0">
                <a:solidFill>
                  <a:srgbClr val="020506"/>
                </a:solidFill>
              </a:rPr>
              <a:t> </a:t>
            </a:r>
            <a:r>
              <a:rPr lang="hr-HR" altLang="sr-Latn-RS" sz="1600" dirty="0" err="1">
                <a:solidFill>
                  <a:srgbClr val="020506"/>
                </a:solidFill>
              </a:rPr>
              <a:t>by</a:t>
            </a:r>
            <a:r>
              <a:rPr lang="hr-HR" altLang="sr-Latn-RS" sz="1600" dirty="0">
                <a:solidFill>
                  <a:srgbClr val="020506"/>
                </a:solidFill>
              </a:rPr>
              <a:t> the </a:t>
            </a:r>
          </a:p>
          <a:p>
            <a:pPr algn="ctr">
              <a:spcBef>
                <a:spcPct val="0"/>
              </a:spcBef>
              <a:buFontTx/>
              <a:buNone/>
            </a:pPr>
            <a:r>
              <a:rPr lang="hr-HR" altLang="sr-Latn-RS" sz="1600" dirty="0">
                <a:solidFill>
                  <a:srgbClr val="020506"/>
                </a:solidFill>
              </a:rPr>
              <a:t>City </a:t>
            </a:r>
            <a:r>
              <a:rPr lang="hr-HR" altLang="sr-Latn-RS" sz="1600" dirty="0" err="1">
                <a:solidFill>
                  <a:srgbClr val="020506"/>
                </a:solidFill>
              </a:rPr>
              <a:t>of</a:t>
            </a:r>
            <a:r>
              <a:rPr lang="hr-HR" altLang="sr-Latn-RS" sz="1600" dirty="0">
                <a:solidFill>
                  <a:srgbClr val="020506"/>
                </a:solidFill>
              </a:rPr>
              <a:t> Skopje</a:t>
            </a:r>
            <a:endParaRPr lang="hr-HR" altLang="sr-Latn-RS" sz="1400" dirty="0">
              <a:solidFill>
                <a:schemeClr val="tx1"/>
              </a:solidFill>
            </a:endParaRPr>
          </a:p>
        </p:txBody>
      </p:sp>
      <p:sp>
        <p:nvSpPr>
          <p:cNvPr id="71699" name="Rectangle 4"/>
          <p:cNvSpPr>
            <a:spLocks noChangeArrowheads="1"/>
          </p:cNvSpPr>
          <p:nvPr/>
        </p:nvSpPr>
        <p:spPr bwMode="auto">
          <a:xfrm>
            <a:off x="9151606" y="3860800"/>
            <a:ext cx="1625934" cy="1081088"/>
          </a:xfrm>
          <a:prstGeom prst="rect">
            <a:avLst/>
          </a:prstGeom>
          <a:solidFill>
            <a:schemeClr val="accent5">
              <a:lumMod val="20000"/>
              <a:lumOff val="80000"/>
            </a:schemeClr>
          </a:solidFill>
          <a:ln w="9525">
            <a:solidFill>
              <a:schemeClr val="tx1"/>
            </a:solidFill>
            <a:miter lim="800000"/>
            <a:headEnd/>
            <a:tailEnd/>
          </a:ln>
        </p:spPr>
        <p:txBody>
          <a:bodyPr wrap="none" anchor="ctr"/>
          <a:lstStyle>
            <a:lvl1pPr>
              <a:spcBef>
                <a:spcPct val="20000"/>
              </a:spcBef>
              <a:buChar char="•"/>
              <a:defRPr sz="3200">
                <a:solidFill>
                  <a:srgbClr val="000000"/>
                </a:solidFill>
                <a:latin typeface="Arial" panose="020B0604020202020204" pitchFamily="34" charset="0"/>
              </a:defRPr>
            </a:lvl1pPr>
            <a:lvl2pPr marL="742950" indent="-285750">
              <a:spcBef>
                <a:spcPct val="20000"/>
              </a:spcBef>
              <a:buChar char="–"/>
              <a:defRPr sz="2800">
                <a:solidFill>
                  <a:srgbClr val="000000"/>
                </a:solidFill>
                <a:latin typeface="Arial" panose="020B0604020202020204" pitchFamily="34" charset="0"/>
              </a:defRPr>
            </a:lvl2pPr>
            <a:lvl3pPr marL="1143000" indent="-228600">
              <a:spcBef>
                <a:spcPct val="20000"/>
              </a:spcBef>
              <a:buChar char="•"/>
              <a:defRPr sz="2400">
                <a:solidFill>
                  <a:srgbClr val="000000"/>
                </a:solidFill>
                <a:latin typeface="Arial" panose="020B0604020202020204" pitchFamily="34" charset="0"/>
              </a:defRPr>
            </a:lvl3pPr>
            <a:lvl4pPr marL="1600200" indent="-228600">
              <a:spcBef>
                <a:spcPct val="20000"/>
              </a:spcBef>
              <a:buChar char="–"/>
              <a:defRPr sz="2000">
                <a:solidFill>
                  <a:srgbClr val="000000"/>
                </a:solidFill>
                <a:latin typeface="Arial" panose="020B0604020202020204" pitchFamily="34" charset="0"/>
              </a:defRPr>
            </a:lvl4pPr>
            <a:lvl5pPr marL="2057400" indent="-228600">
              <a:spcBef>
                <a:spcPct val="20000"/>
              </a:spcBef>
              <a:buChar char="»"/>
              <a:defRPr sz="2000">
                <a:solidFill>
                  <a:srgbClr val="000000"/>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0000"/>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0000"/>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0000"/>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0000"/>
                </a:solidFill>
                <a:latin typeface="Arial" panose="020B0604020202020204" pitchFamily="34" charset="0"/>
              </a:defRPr>
            </a:lvl9pPr>
          </a:lstStyle>
          <a:p>
            <a:pPr algn="ctr">
              <a:spcBef>
                <a:spcPct val="0"/>
              </a:spcBef>
              <a:buFontTx/>
              <a:buNone/>
            </a:pPr>
            <a:r>
              <a:rPr lang="en-US" altLang="sr-Latn-RS" sz="1600" dirty="0">
                <a:solidFill>
                  <a:srgbClr val="020506"/>
                </a:solidFill>
              </a:rPr>
              <a:t>Budget users </a:t>
            </a:r>
          </a:p>
          <a:p>
            <a:pPr algn="ctr">
              <a:spcBef>
                <a:spcPct val="0"/>
              </a:spcBef>
              <a:buFontTx/>
              <a:buNone/>
            </a:pPr>
            <a:r>
              <a:rPr lang="en-US" altLang="sr-Latn-RS" sz="1600" dirty="0">
                <a:solidFill>
                  <a:srgbClr val="020506"/>
                </a:solidFill>
              </a:rPr>
              <a:t>owned by the</a:t>
            </a:r>
            <a:r>
              <a:rPr lang="hr-HR" altLang="sr-Latn-RS" sz="1600" dirty="0">
                <a:solidFill>
                  <a:srgbClr val="020506"/>
                </a:solidFill>
              </a:rPr>
              <a:t> </a:t>
            </a:r>
          </a:p>
          <a:p>
            <a:pPr algn="ctr">
              <a:spcBef>
                <a:spcPct val="0"/>
              </a:spcBef>
              <a:buFontTx/>
              <a:buNone/>
            </a:pPr>
            <a:r>
              <a:rPr lang="hr-HR" altLang="sr-Latn-RS" sz="1600" dirty="0" err="1">
                <a:solidFill>
                  <a:srgbClr val="020506"/>
                </a:solidFill>
              </a:rPr>
              <a:t>municipalities</a:t>
            </a:r>
            <a:r>
              <a:rPr lang="en-US" altLang="sr-Latn-RS" sz="1600" dirty="0">
                <a:solidFill>
                  <a:srgbClr val="020506"/>
                </a:solidFill>
              </a:rPr>
              <a:t> </a:t>
            </a:r>
          </a:p>
        </p:txBody>
      </p:sp>
      <mc:AlternateContent xmlns:mc="http://schemas.openxmlformats.org/markup-compatibility/2006" xmlns:p14="http://schemas.microsoft.com/office/powerpoint/2010/main">
        <mc:Choice Requires="p14">
          <p:contentPart p14:bwMode="auto" r:id="rId3">
            <p14:nvContentPartPr>
              <p14:cNvPr id="2" name="Ink 1">
                <a:extLst>
                  <a:ext uri="{FF2B5EF4-FFF2-40B4-BE49-F238E27FC236}">
                    <a16:creationId xmlns:a16="http://schemas.microsoft.com/office/drawing/2014/main" id="{396069D8-E05B-4B58-9C7E-86E399AA24DB}"/>
                  </a:ext>
                </a:extLst>
              </p14:cNvPr>
              <p14:cNvContentPartPr/>
              <p14:nvPr/>
            </p14:nvContentPartPr>
            <p14:xfrm>
              <a:off x="2004880" y="5653889"/>
              <a:ext cx="360" cy="360"/>
            </p14:xfrm>
          </p:contentPart>
        </mc:Choice>
        <mc:Fallback xmlns="">
          <p:pic>
            <p:nvPicPr>
              <p:cNvPr id="2" name="Ink 1">
                <a:extLst>
                  <a:ext uri="{FF2B5EF4-FFF2-40B4-BE49-F238E27FC236}">
                    <a16:creationId xmlns:a16="http://schemas.microsoft.com/office/drawing/2014/main" id="{396069D8-E05B-4B58-9C7E-86E399AA24DB}"/>
                  </a:ext>
                </a:extLst>
              </p:cNvPr>
              <p:cNvPicPr/>
              <p:nvPr/>
            </p:nvPicPr>
            <p:blipFill>
              <a:blip r:embed="rId4"/>
              <a:stretch>
                <a:fillRect/>
              </a:stretch>
            </p:blipFill>
            <p:spPr>
              <a:xfrm>
                <a:off x="1995880" y="5644889"/>
                <a:ext cx="18000" cy="18000"/>
              </a:xfrm>
              <a:prstGeom prst="rect">
                <a:avLst/>
              </a:prstGeom>
            </p:spPr>
          </p:pic>
        </mc:Fallback>
      </mc:AlternateContent>
    </p:spTree>
    <p:extLst>
      <p:ext uri="{BB962C8B-B14F-4D97-AF65-F5344CB8AC3E}">
        <p14:creationId xmlns:p14="http://schemas.microsoft.com/office/powerpoint/2010/main" val="220695451"/>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7473" y="365125"/>
            <a:ext cx="11686032" cy="988187"/>
          </a:xfrm>
        </p:spPr>
        <p:txBody>
          <a:bodyPr>
            <a:normAutofit/>
          </a:bodyPr>
          <a:lstStyle/>
          <a:p>
            <a:pPr algn="ctr"/>
            <a:r>
              <a:rPr lang="en-GB" sz="3200" b="1" dirty="0"/>
              <a:t>Institutional relations within the public sector</a:t>
            </a:r>
            <a:endParaRPr lang="hr-HR" sz="3200" dirty="0"/>
          </a:p>
        </p:txBody>
      </p:sp>
      <p:sp>
        <p:nvSpPr>
          <p:cNvPr id="3" name="Content Placeholder 2"/>
          <p:cNvSpPr>
            <a:spLocks noGrp="1"/>
          </p:cNvSpPr>
          <p:nvPr>
            <p:ph idx="1"/>
          </p:nvPr>
        </p:nvSpPr>
        <p:spPr>
          <a:xfrm>
            <a:off x="1149531" y="1877876"/>
            <a:ext cx="9731829" cy="4351338"/>
          </a:xfrm>
        </p:spPr>
        <p:txBody>
          <a:bodyPr>
            <a:normAutofit/>
          </a:bodyPr>
          <a:lstStyle/>
          <a:p>
            <a:pPr algn="just"/>
            <a:r>
              <a:rPr lang="en-US" sz="2400" dirty="0">
                <a:effectLst>
                  <a:outerShdw blurRad="38100" dist="38100" dir="2700000" algn="tl">
                    <a:srgbClr val="000000">
                      <a:alpha val="43137"/>
                    </a:srgbClr>
                  </a:outerShdw>
                </a:effectLst>
              </a:rPr>
              <a:t>Budget users </a:t>
            </a:r>
            <a:r>
              <a:rPr lang="en-US" sz="2400" dirty="0"/>
              <a:t>shall include all legal entities established by the state or by the municipalities, including local self-government units and City of Skopje and social funds, except for the National Bank of the Republic of North Macedonia, public founded by the state or by the municipalities;</a:t>
            </a:r>
            <a:endParaRPr lang="hr-HR" sz="2400" dirty="0"/>
          </a:p>
          <a:p>
            <a:pPr algn="just"/>
            <a:r>
              <a:rPr lang="en-US" sz="2400" dirty="0">
                <a:effectLst>
                  <a:outerShdw blurRad="38100" dist="38100" dir="2700000" algn="tl">
                    <a:srgbClr val="000000">
                      <a:alpha val="43137"/>
                    </a:srgbClr>
                  </a:outerShdw>
                </a:effectLst>
              </a:rPr>
              <a:t>Publicly owned enterprises </a:t>
            </a:r>
            <a:r>
              <a:rPr lang="en-US" sz="2400" dirty="0"/>
              <a:t>shall be deemed public enterprises and trade companies that are fully owned or in majority ownership of the central government or fully owned or in the majority ownership of the City of Skopje or one or more  local self-government units; </a:t>
            </a:r>
            <a:endParaRPr lang="hr-HR" sz="2400" dirty="0"/>
          </a:p>
        </p:txBody>
      </p:sp>
    </p:spTree>
    <p:extLst>
      <p:ext uri="{BB962C8B-B14F-4D97-AF65-F5344CB8AC3E}">
        <p14:creationId xmlns:p14="http://schemas.microsoft.com/office/powerpoint/2010/main" val="25032947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 name="Group 27"/>
          <p:cNvGrpSpPr/>
          <p:nvPr/>
        </p:nvGrpSpPr>
        <p:grpSpPr>
          <a:xfrm>
            <a:off x="-240146" y="0"/>
            <a:ext cx="12432145" cy="7069375"/>
            <a:chOff x="-200235" y="-74645"/>
            <a:chExt cx="12553966" cy="7069375"/>
          </a:xfrm>
        </p:grpSpPr>
        <p:pic>
          <p:nvPicPr>
            <p:cNvPr id="6" name="Picture 5"/>
            <p:cNvPicPr>
              <a:picLocks noChangeAspect="1"/>
            </p:cNvPicPr>
            <p:nvPr/>
          </p:nvPicPr>
          <p:blipFill rotWithShape="1">
            <a:blip r:embed="rId2">
              <a:extLst>
                <a:ext uri="{28A0092B-C50C-407E-A947-70E740481C1C}">
                  <a14:useLocalDpi xmlns:a14="http://schemas.microsoft.com/office/drawing/2010/main" val="0"/>
                </a:ext>
              </a:extLst>
            </a:blip>
            <a:srcRect b="25442"/>
            <a:stretch/>
          </p:blipFill>
          <p:spPr>
            <a:xfrm>
              <a:off x="-200235" y="438539"/>
              <a:ext cx="12553966" cy="5299789"/>
            </a:xfrm>
            <a:prstGeom prst="rect">
              <a:avLst/>
            </a:prstGeom>
            <a:noFill/>
            <a:ln>
              <a:noFill/>
            </a:ln>
            <a:effectLst>
              <a:reflection stA="0" endPos="65000" dir="5400000" sy="-100000" algn="bl" rotWithShape="0"/>
            </a:effectLst>
          </p:spPr>
        </p:pic>
        <p:sp>
          <p:nvSpPr>
            <p:cNvPr id="21" name="Rectangle 20"/>
            <p:cNvSpPr/>
            <p:nvPr/>
          </p:nvSpPr>
          <p:spPr>
            <a:xfrm>
              <a:off x="-85532" y="-74645"/>
              <a:ext cx="12363061" cy="7069375"/>
            </a:xfrm>
            <a:prstGeom prst="rect">
              <a:avLst/>
            </a:prstGeom>
            <a:gradFill>
              <a:gsLst>
                <a:gs pos="0">
                  <a:srgbClr val="CDCDCD">
                    <a:alpha val="88000"/>
                  </a:srgbClr>
                </a:gs>
                <a:gs pos="24000">
                  <a:schemeClr val="bg1">
                    <a:lumMod val="91000"/>
                    <a:lumOff val="9000"/>
                    <a:alpha val="88000"/>
                  </a:schemeClr>
                </a:gs>
                <a:gs pos="95000">
                  <a:schemeClr val="bg1">
                    <a:shade val="100000"/>
                    <a:satMod val="115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5" name="Group 24"/>
          <p:cNvGrpSpPr/>
          <p:nvPr/>
        </p:nvGrpSpPr>
        <p:grpSpPr>
          <a:xfrm>
            <a:off x="4329403" y="6168404"/>
            <a:ext cx="4256410" cy="632249"/>
            <a:chOff x="3277275" y="6033613"/>
            <a:chExt cx="4256410" cy="632249"/>
          </a:xfrm>
        </p:grpSpPr>
        <p:pic>
          <p:nvPicPr>
            <p:cNvPr id="22" name="Picture 2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77275" y="6257395"/>
              <a:ext cx="517554" cy="345182"/>
            </a:xfrm>
            <a:prstGeom prst="rect">
              <a:avLst/>
            </a:prstGeom>
          </p:spPr>
        </p:pic>
        <p:pic>
          <p:nvPicPr>
            <p:cNvPr id="23" name="Picture 2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690210" y="6033613"/>
              <a:ext cx="843475" cy="632249"/>
            </a:xfrm>
            <a:prstGeom prst="rect">
              <a:avLst/>
            </a:prstGeom>
          </p:spPr>
        </p:pic>
        <p:sp>
          <p:nvSpPr>
            <p:cNvPr id="24" name="TextBox 23"/>
            <p:cNvSpPr txBox="1"/>
            <p:nvPr/>
          </p:nvSpPr>
          <p:spPr>
            <a:xfrm>
              <a:off x="3794830" y="6256731"/>
              <a:ext cx="3172414" cy="276999"/>
            </a:xfrm>
            <a:prstGeom prst="rect">
              <a:avLst/>
            </a:prstGeom>
            <a:noFill/>
          </p:spPr>
          <p:txBody>
            <a:bodyPr wrap="square" rtlCol="0">
              <a:spAutoFit/>
            </a:bodyPr>
            <a:lstStyle/>
            <a:p>
              <a:pPr algn="ctr"/>
              <a:r>
                <a:rPr lang="en-US" sz="1200" b="1" dirty="0"/>
                <a:t>This project is funded by the European Union</a:t>
              </a:r>
            </a:p>
          </p:txBody>
        </p:sp>
      </p:grpSp>
      <p:sp>
        <p:nvSpPr>
          <p:cNvPr id="4" name="Title 3"/>
          <p:cNvSpPr>
            <a:spLocks noGrp="1"/>
          </p:cNvSpPr>
          <p:nvPr>
            <p:ph type="ctrTitle"/>
          </p:nvPr>
        </p:nvSpPr>
        <p:spPr>
          <a:xfrm>
            <a:off x="1524000" y="1122363"/>
            <a:ext cx="9144000" cy="955819"/>
          </a:xfrm>
        </p:spPr>
        <p:txBody>
          <a:bodyPr/>
          <a:lstStyle/>
          <a:p>
            <a:endParaRPr lang="en-US" dirty="0">
              <a:solidFill>
                <a:srgbClr val="FF0000"/>
              </a:solidFill>
            </a:endParaRPr>
          </a:p>
        </p:txBody>
      </p:sp>
      <p:sp>
        <p:nvSpPr>
          <p:cNvPr id="5" name="Subtitle 4"/>
          <p:cNvSpPr>
            <a:spLocks noGrp="1"/>
          </p:cNvSpPr>
          <p:nvPr>
            <p:ph type="subTitle" idx="1"/>
          </p:nvPr>
        </p:nvSpPr>
        <p:spPr>
          <a:xfrm>
            <a:off x="1658701" y="3262010"/>
            <a:ext cx="9144000" cy="1655762"/>
          </a:xfrm>
        </p:spPr>
        <p:txBody>
          <a:bodyPr>
            <a:normAutofit/>
          </a:bodyPr>
          <a:lstStyle/>
          <a:p>
            <a:r>
              <a:rPr lang="hr-HR" sz="3200" dirty="0"/>
              <a:t>THANK YOU FOR ATTENTION</a:t>
            </a:r>
            <a:endParaRPr lang="en-US" sz="3200" b="1" dirty="0"/>
          </a:p>
        </p:txBody>
      </p:sp>
      <p:pic>
        <p:nvPicPr>
          <p:cNvPr id="12" name="Picture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82383" y="206436"/>
            <a:ext cx="8496636" cy="17769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53465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729916" y="971383"/>
            <a:ext cx="11205410" cy="5068842"/>
          </a:xfrm>
        </p:spPr>
        <p:txBody>
          <a:bodyPr>
            <a:normAutofit/>
          </a:bodyPr>
          <a:lstStyle/>
          <a:p>
            <a:pPr marL="0" indent="0" algn="ctr">
              <a:buNone/>
            </a:pPr>
            <a:r>
              <a:rPr lang="en-GB" b="1" dirty="0"/>
              <a:t>Annual Report on the Functioning of the 2020 Public Internal Financial Control System</a:t>
            </a:r>
            <a:endParaRPr lang="hr-HR" b="1" dirty="0"/>
          </a:p>
          <a:p>
            <a:pPr marL="0" indent="0" algn="ctr">
              <a:buNone/>
            </a:pPr>
            <a:r>
              <a:rPr lang="hr-HR" b="1" dirty="0"/>
              <a:t>By 31</a:t>
            </a:r>
            <a:r>
              <a:rPr lang="hr-HR" sz="1800" b="1" dirty="0"/>
              <a:t>th</a:t>
            </a:r>
            <a:r>
              <a:rPr lang="hr-HR" b="1" dirty="0"/>
              <a:t> December 2022 all ministries are entrusted with:</a:t>
            </a:r>
          </a:p>
          <a:p>
            <a:pPr marL="0" indent="0" algn="ctr">
              <a:buNone/>
            </a:pPr>
            <a:endParaRPr lang="en-GB" dirty="0"/>
          </a:p>
          <a:p>
            <a:pPr marL="0" indent="0" algn="just">
              <a:buNone/>
            </a:pPr>
            <a:r>
              <a:rPr lang="hr-HR" sz="2400" dirty="0"/>
              <a:t>A</a:t>
            </a:r>
            <a:r>
              <a:rPr lang="en-US" sz="2400" dirty="0" err="1"/>
              <a:t>dopting</a:t>
            </a:r>
            <a:r>
              <a:rPr lang="en-US" sz="2400" dirty="0"/>
              <a:t> their own special </a:t>
            </a:r>
            <a:r>
              <a:rPr lang="en-US" sz="2400" b="1" dirty="0"/>
              <a:t>Code of Ethics </a:t>
            </a:r>
            <a:r>
              <a:rPr lang="en-US" sz="2400" dirty="0"/>
              <a:t>in which, among other things, the manner of dealing with the reported cases of unethical conduct will be determined, as well as appointing  ethics commissioner and establishing the Ethics Committees;</a:t>
            </a:r>
            <a:endParaRPr lang="hr-HR" sz="2400" dirty="0"/>
          </a:p>
          <a:p>
            <a:pPr marL="0" indent="0" algn="just">
              <a:buNone/>
            </a:pPr>
            <a:r>
              <a:rPr lang="en-US" sz="2400" b="1" dirty="0"/>
              <a:t>Recommendation</a:t>
            </a:r>
            <a:r>
              <a:rPr lang="en-US" sz="2400" dirty="0"/>
              <a:t>: </a:t>
            </a:r>
            <a:endParaRPr lang="hr-HR" sz="2400" dirty="0"/>
          </a:p>
          <a:p>
            <a:pPr algn="just"/>
            <a:r>
              <a:rPr lang="en-US" sz="2400" b="1" dirty="0"/>
              <a:t>On the Ministry responsible for </a:t>
            </a:r>
            <a:r>
              <a:rPr lang="hr-HR" sz="2400" b="1" dirty="0"/>
              <a:t>public</a:t>
            </a:r>
            <a:r>
              <a:rPr lang="en-US" sz="2400" b="1" dirty="0"/>
              <a:t> </a:t>
            </a:r>
            <a:r>
              <a:rPr lang="hr-HR" sz="2400" b="1" dirty="0"/>
              <a:t>a</a:t>
            </a:r>
            <a:r>
              <a:rPr lang="en-US" sz="2400" b="1" dirty="0" err="1"/>
              <a:t>dministration</a:t>
            </a:r>
            <a:r>
              <a:rPr lang="en-US" sz="2400" b="1" dirty="0"/>
              <a:t> website, open the Website of Ethics to publish all instructions and guidelines, appointments and publish a list of all ethical commissioners (</a:t>
            </a:r>
            <a:r>
              <a:rPr lang="hr-HR" sz="2400" b="1" dirty="0"/>
              <a:t>with </a:t>
            </a:r>
            <a:r>
              <a:rPr lang="en-US" sz="2400" b="1" dirty="0"/>
              <a:t>example</a:t>
            </a:r>
            <a:r>
              <a:rPr lang="hr-HR" sz="2400" b="1" dirty="0"/>
              <a:t>s</a:t>
            </a:r>
            <a:r>
              <a:rPr lang="en-US" sz="2400" b="1" dirty="0"/>
              <a:t>, Excel table with list)</a:t>
            </a:r>
          </a:p>
        </p:txBody>
      </p:sp>
      <p:sp>
        <p:nvSpPr>
          <p:cNvPr id="4" name="Rezervirano mjesto broja slajda 3"/>
          <p:cNvSpPr>
            <a:spLocks noGrp="1"/>
          </p:cNvSpPr>
          <p:nvPr>
            <p:ph type="sldNum" sz="quarter" idx="12"/>
          </p:nvPr>
        </p:nvSpPr>
        <p:spPr/>
        <p:txBody>
          <a:bodyPr/>
          <a:lstStyle/>
          <a:p>
            <a:fld id="{39B656E2-6D99-4623-ADDD-8BE5644C3BE7}" type="slidenum">
              <a:rPr lang="en-US" smtClean="0"/>
              <a:t>2</a:t>
            </a:fld>
            <a:endParaRPr lang="en-US"/>
          </a:p>
        </p:txBody>
      </p:sp>
      <p:grpSp>
        <p:nvGrpSpPr>
          <p:cNvPr id="5" name="Group 24"/>
          <p:cNvGrpSpPr/>
          <p:nvPr/>
        </p:nvGrpSpPr>
        <p:grpSpPr>
          <a:xfrm>
            <a:off x="4067685" y="6040225"/>
            <a:ext cx="4256410" cy="632249"/>
            <a:chOff x="3277275" y="6033613"/>
            <a:chExt cx="4256410" cy="632249"/>
          </a:xfrm>
        </p:grpSpPr>
        <p:pic>
          <p:nvPicPr>
            <p:cNvPr id="6" name="Picture 2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77275" y="6257395"/>
              <a:ext cx="517554" cy="345182"/>
            </a:xfrm>
            <a:prstGeom prst="rect">
              <a:avLst/>
            </a:prstGeom>
          </p:spPr>
        </p:pic>
        <p:pic>
          <p:nvPicPr>
            <p:cNvPr id="7" name="Picture 2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90210" y="6033613"/>
              <a:ext cx="843475" cy="632249"/>
            </a:xfrm>
            <a:prstGeom prst="rect">
              <a:avLst/>
            </a:prstGeom>
          </p:spPr>
        </p:pic>
        <p:sp>
          <p:nvSpPr>
            <p:cNvPr id="8" name="TextBox 23"/>
            <p:cNvSpPr txBox="1"/>
            <p:nvPr/>
          </p:nvSpPr>
          <p:spPr>
            <a:xfrm>
              <a:off x="3794830" y="6256731"/>
              <a:ext cx="3172414" cy="276999"/>
            </a:xfrm>
            <a:prstGeom prst="rect">
              <a:avLst/>
            </a:prstGeom>
            <a:noFill/>
          </p:spPr>
          <p:txBody>
            <a:bodyPr wrap="square" rtlCol="0">
              <a:spAutoFit/>
            </a:bodyPr>
            <a:lstStyle/>
            <a:p>
              <a:pPr algn="ctr"/>
              <a:r>
                <a:rPr lang="en-US" sz="1200" b="1" dirty="0"/>
                <a:t>This project is funded by the European Union</a:t>
              </a:r>
            </a:p>
          </p:txBody>
        </p:sp>
      </p:grpSp>
    </p:spTree>
    <p:extLst>
      <p:ext uri="{BB962C8B-B14F-4D97-AF65-F5344CB8AC3E}">
        <p14:creationId xmlns:p14="http://schemas.microsoft.com/office/powerpoint/2010/main" val="966822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36479" y="365125"/>
            <a:ext cx="11907476" cy="1413341"/>
          </a:xfrm>
        </p:spPr>
        <p:txBody>
          <a:bodyPr>
            <a:normAutofit fontScale="90000"/>
          </a:bodyPr>
          <a:lstStyle/>
          <a:p>
            <a:pPr algn="ctr"/>
            <a:r>
              <a:rPr lang="en-US" sz="2800" b="1" dirty="0"/>
              <a:t>Annual Report on the Functioning of the 2020 Public Internal Financial Control System</a:t>
            </a:r>
            <a:br>
              <a:rPr lang="hr-HR" sz="2800" b="1" dirty="0"/>
            </a:br>
            <a:r>
              <a:rPr lang="en-US" sz="2800" b="1" dirty="0"/>
              <a:t>By 31th December 2022 all ministries are entrusted with:</a:t>
            </a:r>
            <a:br>
              <a:rPr lang="en-US" sz="2800" b="1" dirty="0"/>
            </a:br>
            <a:endParaRPr lang="hr-HR" sz="2800" b="1" dirty="0"/>
          </a:p>
        </p:txBody>
      </p:sp>
      <p:sp>
        <p:nvSpPr>
          <p:cNvPr id="3" name="Rezervirano mjesto sadržaja 2"/>
          <p:cNvSpPr>
            <a:spLocks noGrp="1"/>
          </p:cNvSpPr>
          <p:nvPr>
            <p:ph idx="1"/>
          </p:nvPr>
        </p:nvSpPr>
        <p:spPr>
          <a:xfrm>
            <a:off x="770708" y="2116183"/>
            <a:ext cx="10583091" cy="4060780"/>
          </a:xfrm>
        </p:spPr>
        <p:txBody>
          <a:bodyPr>
            <a:normAutofit/>
          </a:bodyPr>
          <a:lstStyle/>
          <a:p>
            <a:pPr marL="0" indent="0" algn="just">
              <a:buNone/>
            </a:pPr>
            <a:r>
              <a:rPr lang="hr-HR" sz="2400" dirty="0"/>
              <a:t>U</a:t>
            </a:r>
            <a:r>
              <a:rPr lang="en-US" sz="2400" dirty="0"/>
              <a:t>pdating and improving the mission and the vision of the institution, and publishing them on their website;</a:t>
            </a:r>
            <a:endParaRPr lang="hr-HR" sz="2400" dirty="0"/>
          </a:p>
          <a:p>
            <a:pPr marL="0" indent="0" algn="just">
              <a:buNone/>
            </a:pPr>
            <a:r>
              <a:rPr lang="hr-HR" sz="2400" dirty="0">
                <a:effectLst>
                  <a:outerShdw blurRad="38100" dist="38100" dir="2700000" algn="tl">
                    <a:srgbClr val="000000">
                      <a:alpha val="43137"/>
                    </a:srgbClr>
                  </a:outerShdw>
                </a:effectLst>
              </a:rPr>
              <a:t>T</a:t>
            </a:r>
            <a:r>
              <a:rPr lang="en-GB" sz="2400" dirty="0">
                <a:effectLst>
                  <a:outerShdw blurRad="38100" dist="38100" dir="2700000" algn="tl">
                    <a:srgbClr val="000000">
                      <a:alpha val="43137"/>
                    </a:srgbClr>
                  </a:outerShdw>
                </a:effectLst>
              </a:rPr>
              <a:t>he ministries should</a:t>
            </a:r>
            <a:r>
              <a:rPr lang="hr-HR" sz="2400" dirty="0">
                <a:effectLst>
                  <a:outerShdw blurRad="38100" dist="38100" dir="2700000" algn="tl">
                    <a:srgbClr val="000000">
                      <a:alpha val="43137"/>
                    </a:srgbClr>
                  </a:outerShdw>
                </a:effectLst>
              </a:rPr>
              <a:t> </a:t>
            </a:r>
            <a:r>
              <a:rPr lang="en-US" sz="2400" dirty="0">
                <a:effectLst>
                  <a:outerShdw blurRad="38100" dist="38100" dir="2700000" algn="tl">
                    <a:srgbClr val="000000">
                      <a:alpha val="43137"/>
                    </a:srgbClr>
                  </a:outerShdw>
                </a:effectLst>
              </a:rPr>
              <a:t>updat</a:t>
            </a:r>
            <a:r>
              <a:rPr lang="hr-HR" sz="2400" dirty="0">
                <a:effectLst>
                  <a:outerShdw blurRad="38100" dist="38100" dir="2700000" algn="tl">
                    <a:srgbClr val="000000">
                      <a:alpha val="43137"/>
                    </a:srgbClr>
                  </a:outerShdw>
                </a:effectLst>
              </a:rPr>
              <a:t>e</a:t>
            </a:r>
            <a:r>
              <a:rPr lang="en-US" sz="2400" dirty="0">
                <a:effectLst>
                  <a:outerShdw blurRad="38100" dist="38100" dir="2700000" algn="tl">
                    <a:srgbClr val="000000">
                      <a:alpha val="43137"/>
                    </a:srgbClr>
                  </a:outerShdw>
                </a:effectLst>
              </a:rPr>
              <a:t> the mission and the vision of the institution</a:t>
            </a:r>
            <a:r>
              <a:rPr lang="hr-HR" sz="2400" dirty="0">
                <a:effectLst>
                  <a:outerShdw blurRad="38100" dist="38100" dir="2700000" algn="tl">
                    <a:srgbClr val="000000">
                      <a:alpha val="43137"/>
                    </a:srgbClr>
                  </a:outerShdw>
                </a:effectLst>
              </a:rPr>
              <a:t> </a:t>
            </a:r>
            <a:r>
              <a:rPr lang="en-GB" sz="2400" dirty="0">
                <a:effectLst>
                  <a:outerShdw blurRad="38100" dist="38100" dir="2700000" algn="tl">
                    <a:srgbClr val="000000">
                      <a:alpha val="43137"/>
                    </a:srgbClr>
                  </a:outerShdw>
                </a:effectLst>
              </a:rPr>
              <a:t>of which should be completed by 31</a:t>
            </a:r>
            <a:r>
              <a:rPr lang="en-GB" sz="2400" baseline="30000" dirty="0">
                <a:effectLst>
                  <a:outerShdw blurRad="38100" dist="38100" dir="2700000" algn="tl">
                    <a:srgbClr val="000000">
                      <a:alpha val="43137"/>
                    </a:srgbClr>
                  </a:outerShdw>
                </a:effectLst>
              </a:rPr>
              <a:t>st</a:t>
            </a:r>
            <a:r>
              <a:rPr lang="en-GB" sz="2400" dirty="0">
                <a:effectLst>
                  <a:outerShdw blurRad="38100" dist="38100" dir="2700000" algn="tl">
                    <a:srgbClr val="000000">
                      <a:alpha val="43137"/>
                    </a:srgbClr>
                  </a:outerShdw>
                </a:effectLst>
              </a:rPr>
              <a:t> December 2022. </a:t>
            </a:r>
            <a:endParaRPr lang="hr-HR" sz="2400" dirty="0">
              <a:effectLst>
                <a:outerShdw blurRad="38100" dist="38100" dir="2700000" algn="tl">
                  <a:srgbClr val="000000">
                    <a:alpha val="43137"/>
                  </a:srgbClr>
                </a:outerShdw>
              </a:effectLst>
            </a:endParaRPr>
          </a:p>
          <a:p>
            <a:pPr marL="0" indent="0" algn="just">
              <a:buNone/>
            </a:pPr>
            <a:endParaRPr lang="hr-HR" sz="2400" dirty="0">
              <a:effectLst>
                <a:outerShdw blurRad="38100" dist="38100" dir="2700000" algn="tl">
                  <a:srgbClr val="000000">
                    <a:alpha val="43137"/>
                  </a:srgbClr>
                </a:outerShdw>
              </a:effectLst>
            </a:endParaRPr>
          </a:p>
          <a:p>
            <a:pPr marL="0" indent="0" algn="just">
              <a:buNone/>
            </a:pPr>
            <a:r>
              <a:rPr lang="en-US" sz="2400" b="1" dirty="0">
                <a:effectLst>
                  <a:outerShdw blurRad="38100" dist="38100" dir="2700000" algn="tl">
                    <a:srgbClr val="000000">
                      <a:alpha val="43137"/>
                    </a:srgbClr>
                  </a:outerShdw>
                </a:effectLst>
              </a:rPr>
              <a:t>Recommendation:</a:t>
            </a:r>
            <a:r>
              <a:rPr lang="hr-HR" sz="2400" b="1" dirty="0">
                <a:effectLst>
                  <a:outerShdw blurRad="38100" dist="38100" dir="2700000" algn="tl">
                    <a:srgbClr val="000000">
                      <a:alpha val="43137"/>
                    </a:srgbClr>
                  </a:outerShdw>
                </a:effectLst>
              </a:rPr>
              <a:t> </a:t>
            </a:r>
          </a:p>
          <a:p>
            <a:pPr algn="just"/>
            <a:r>
              <a:rPr lang="en-US" sz="2400" b="1" dirty="0">
                <a:effectLst>
                  <a:outerShdw blurRad="38100" dist="38100" dir="2700000" algn="tl">
                    <a:srgbClr val="000000">
                      <a:alpha val="43137"/>
                    </a:srgbClr>
                  </a:outerShdw>
                </a:effectLst>
              </a:rPr>
              <a:t>Each ministry should check / revise existing missions and visions and harmonize them with valid strategic planning acts from the ministry's authority </a:t>
            </a:r>
            <a:endParaRPr lang="hr-HR" sz="2400" b="1" dirty="0">
              <a:effectLst>
                <a:outerShdw blurRad="38100" dist="38100" dir="2700000" algn="tl">
                  <a:srgbClr val="000000">
                    <a:alpha val="43137"/>
                  </a:srgbClr>
                </a:outerShdw>
              </a:effectLst>
            </a:endParaRPr>
          </a:p>
          <a:p>
            <a:pPr marL="0" indent="0">
              <a:buNone/>
            </a:pPr>
            <a:endParaRPr lang="hr-HR" dirty="0"/>
          </a:p>
        </p:txBody>
      </p:sp>
      <p:sp>
        <p:nvSpPr>
          <p:cNvPr id="4" name="Rezervirano mjesto broja slajda 3"/>
          <p:cNvSpPr>
            <a:spLocks noGrp="1"/>
          </p:cNvSpPr>
          <p:nvPr>
            <p:ph type="sldNum" sz="quarter" idx="12"/>
          </p:nvPr>
        </p:nvSpPr>
        <p:spPr/>
        <p:txBody>
          <a:bodyPr/>
          <a:lstStyle/>
          <a:p>
            <a:fld id="{39B656E2-6D99-4623-ADDD-8BE5644C3BE7}" type="slidenum">
              <a:rPr lang="en-US" smtClean="0"/>
              <a:t>3</a:t>
            </a:fld>
            <a:endParaRPr lang="en-US" dirty="0"/>
          </a:p>
        </p:txBody>
      </p:sp>
      <p:grpSp>
        <p:nvGrpSpPr>
          <p:cNvPr id="5" name="Group 24"/>
          <p:cNvGrpSpPr/>
          <p:nvPr/>
        </p:nvGrpSpPr>
        <p:grpSpPr>
          <a:xfrm>
            <a:off x="4160353" y="6225751"/>
            <a:ext cx="4256410" cy="632249"/>
            <a:chOff x="3277275" y="6033613"/>
            <a:chExt cx="4256410" cy="632249"/>
          </a:xfrm>
        </p:grpSpPr>
        <p:pic>
          <p:nvPicPr>
            <p:cNvPr id="6" name="Picture 2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77275" y="6257395"/>
              <a:ext cx="517554" cy="345182"/>
            </a:xfrm>
            <a:prstGeom prst="rect">
              <a:avLst/>
            </a:prstGeom>
          </p:spPr>
        </p:pic>
        <p:pic>
          <p:nvPicPr>
            <p:cNvPr id="7" name="Picture 2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90210" y="6033613"/>
              <a:ext cx="843475" cy="632249"/>
            </a:xfrm>
            <a:prstGeom prst="rect">
              <a:avLst/>
            </a:prstGeom>
          </p:spPr>
        </p:pic>
        <p:sp>
          <p:nvSpPr>
            <p:cNvPr id="8" name="TextBox 23"/>
            <p:cNvSpPr txBox="1"/>
            <p:nvPr/>
          </p:nvSpPr>
          <p:spPr>
            <a:xfrm>
              <a:off x="3794830" y="6256731"/>
              <a:ext cx="3172414" cy="276999"/>
            </a:xfrm>
            <a:prstGeom prst="rect">
              <a:avLst/>
            </a:prstGeom>
            <a:noFill/>
          </p:spPr>
          <p:txBody>
            <a:bodyPr wrap="square" rtlCol="0">
              <a:spAutoFit/>
            </a:bodyPr>
            <a:lstStyle/>
            <a:p>
              <a:pPr algn="ctr"/>
              <a:r>
                <a:rPr lang="en-US" sz="1200" b="1" dirty="0"/>
                <a:t>This project is funded by the European Union</a:t>
              </a:r>
            </a:p>
          </p:txBody>
        </p:sp>
      </p:grpSp>
    </p:spTree>
    <p:extLst>
      <p:ext uri="{BB962C8B-B14F-4D97-AF65-F5344CB8AC3E}">
        <p14:creationId xmlns:p14="http://schemas.microsoft.com/office/powerpoint/2010/main" val="1931753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287383" y="365125"/>
            <a:ext cx="11756571" cy="1325563"/>
          </a:xfrm>
        </p:spPr>
        <p:txBody>
          <a:bodyPr>
            <a:normAutofit/>
          </a:bodyPr>
          <a:lstStyle/>
          <a:p>
            <a:pPr algn="ctr"/>
            <a:r>
              <a:rPr lang="en-US" sz="2400" b="1" dirty="0">
                <a:solidFill>
                  <a:srgbClr val="002060"/>
                </a:solidFill>
              </a:rPr>
              <a:t>Annual Report on the Functioning of the 2020 Public Internal Financial Control System</a:t>
            </a:r>
            <a:br>
              <a:rPr lang="en-US" sz="2400" b="1" dirty="0">
                <a:solidFill>
                  <a:srgbClr val="002060"/>
                </a:solidFill>
              </a:rPr>
            </a:br>
            <a:r>
              <a:rPr lang="en-US" sz="2400" b="1" dirty="0">
                <a:solidFill>
                  <a:srgbClr val="002060"/>
                </a:solidFill>
              </a:rPr>
              <a:t>By 31th December 2022 all ministries are entrusted with:</a:t>
            </a:r>
            <a:br>
              <a:rPr lang="en-US" sz="2400" b="1" dirty="0">
                <a:solidFill>
                  <a:srgbClr val="002060"/>
                </a:solidFill>
              </a:rPr>
            </a:br>
            <a:endParaRPr lang="hr-HR" sz="2400" b="1" dirty="0">
              <a:solidFill>
                <a:srgbClr val="002060"/>
              </a:solidFill>
            </a:endParaRPr>
          </a:p>
        </p:txBody>
      </p:sp>
      <p:sp>
        <p:nvSpPr>
          <p:cNvPr id="3" name="Rezervirano mjesto sadržaja 2"/>
          <p:cNvSpPr>
            <a:spLocks noGrp="1"/>
          </p:cNvSpPr>
          <p:nvPr>
            <p:ph idx="1"/>
          </p:nvPr>
        </p:nvSpPr>
        <p:spPr>
          <a:xfrm>
            <a:off x="1045028" y="2037805"/>
            <a:ext cx="10032275" cy="4139157"/>
          </a:xfrm>
        </p:spPr>
        <p:txBody>
          <a:bodyPr>
            <a:normAutofit fontScale="92500" lnSpcReduction="10000"/>
          </a:bodyPr>
          <a:lstStyle/>
          <a:p>
            <a:pPr marL="0" indent="0" algn="just">
              <a:buNone/>
            </a:pPr>
            <a:r>
              <a:rPr lang="hr-HR" sz="2600" dirty="0"/>
              <a:t>G</a:t>
            </a:r>
            <a:r>
              <a:rPr lang="en-US" sz="2600" dirty="0" err="1"/>
              <a:t>etting</a:t>
            </a:r>
            <a:r>
              <a:rPr lang="en-US" sz="2600" dirty="0"/>
              <a:t> the institutions familiar with their strategic and program goals under their competence (affiliated bodies, second line budget users and public enterprises and state-owned joint stock companies) and instructing them to harmonize their operational plans with the strategic and program goals of the respective ministry;</a:t>
            </a:r>
            <a:endParaRPr lang="hr-HR" sz="2600" dirty="0"/>
          </a:p>
          <a:p>
            <a:pPr marL="0" indent="0" algn="just">
              <a:buNone/>
            </a:pPr>
            <a:r>
              <a:rPr lang="hr-HR" sz="2200" b="1" dirty="0"/>
              <a:t>Recommendations</a:t>
            </a:r>
            <a:r>
              <a:rPr lang="hr-HR" sz="2200" dirty="0"/>
              <a:t>: 	</a:t>
            </a:r>
          </a:p>
          <a:p>
            <a:pPr algn="just"/>
            <a:r>
              <a:rPr lang="en-US" sz="2200" b="1" dirty="0"/>
              <a:t>Getting to know the institutions within the competence with strategic and program objectives from the scope (budget users, public sector companies)</a:t>
            </a:r>
            <a:endParaRPr lang="hr-HR" sz="2200" b="1" dirty="0"/>
          </a:p>
          <a:p>
            <a:pPr algn="just"/>
            <a:r>
              <a:rPr lang="en-US" sz="2200" b="1" dirty="0"/>
              <a:t>Involvement of institutions within the competence in drafting acts of strategic planning of ministries (members of the working group)</a:t>
            </a:r>
            <a:endParaRPr lang="hr-HR" sz="2200" b="1" dirty="0"/>
          </a:p>
          <a:p>
            <a:pPr algn="just"/>
            <a:r>
              <a:rPr lang="en-US" sz="2200" b="1" dirty="0"/>
              <a:t>Operational plans of institutions must be aligned and linked to the strategic and program objectives of the ministries within the competence</a:t>
            </a:r>
            <a:endParaRPr lang="hr-HR" sz="2200" b="1" dirty="0"/>
          </a:p>
        </p:txBody>
      </p:sp>
      <p:sp>
        <p:nvSpPr>
          <p:cNvPr id="4" name="Rezervirano mjesto broja slajda 3"/>
          <p:cNvSpPr>
            <a:spLocks noGrp="1"/>
          </p:cNvSpPr>
          <p:nvPr>
            <p:ph type="sldNum" sz="quarter" idx="12"/>
          </p:nvPr>
        </p:nvSpPr>
        <p:spPr/>
        <p:txBody>
          <a:bodyPr/>
          <a:lstStyle/>
          <a:p>
            <a:fld id="{39B656E2-6D99-4623-ADDD-8BE5644C3BE7}" type="slidenum">
              <a:rPr lang="en-US" smtClean="0"/>
              <a:t>4</a:t>
            </a:fld>
            <a:endParaRPr lang="en-US"/>
          </a:p>
        </p:txBody>
      </p:sp>
      <p:grpSp>
        <p:nvGrpSpPr>
          <p:cNvPr id="5" name="Group 24"/>
          <p:cNvGrpSpPr/>
          <p:nvPr/>
        </p:nvGrpSpPr>
        <p:grpSpPr>
          <a:xfrm>
            <a:off x="4160353" y="6225751"/>
            <a:ext cx="4256410" cy="632249"/>
            <a:chOff x="3277275" y="6033613"/>
            <a:chExt cx="4256410" cy="632249"/>
          </a:xfrm>
        </p:grpSpPr>
        <p:pic>
          <p:nvPicPr>
            <p:cNvPr id="6" name="Picture 2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77275" y="6257395"/>
              <a:ext cx="517554" cy="345182"/>
            </a:xfrm>
            <a:prstGeom prst="rect">
              <a:avLst/>
            </a:prstGeom>
          </p:spPr>
        </p:pic>
        <p:pic>
          <p:nvPicPr>
            <p:cNvPr id="7" name="Picture 2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90210" y="6033613"/>
              <a:ext cx="843475" cy="632249"/>
            </a:xfrm>
            <a:prstGeom prst="rect">
              <a:avLst/>
            </a:prstGeom>
          </p:spPr>
        </p:pic>
        <p:sp>
          <p:nvSpPr>
            <p:cNvPr id="8" name="TextBox 23"/>
            <p:cNvSpPr txBox="1"/>
            <p:nvPr/>
          </p:nvSpPr>
          <p:spPr>
            <a:xfrm>
              <a:off x="3794830" y="6256731"/>
              <a:ext cx="3172414" cy="276999"/>
            </a:xfrm>
            <a:prstGeom prst="rect">
              <a:avLst/>
            </a:prstGeom>
            <a:noFill/>
          </p:spPr>
          <p:txBody>
            <a:bodyPr wrap="square" rtlCol="0">
              <a:spAutoFit/>
            </a:bodyPr>
            <a:lstStyle/>
            <a:p>
              <a:pPr algn="ctr"/>
              <a:r>
                <a:rPr lang="en-US" sz="1200" b="1" dirty="0"/>
                <a:t>This project is funded by the European Union</a:t>
              </a:r>
            </a:p>
          </p:txBody>
        </p:sp>
      </p:grpSp>
    </p:spTree>
    <p:extLst>
      <p:ext uri="{BB962C8B-B14F-4D97-AF65-F5344CB8AC3E}">
        <p14:creationId xmlns:p14="http://schemas.microsoft.com/office/powerpoint/2010/main" val="35766369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287383" y="365125"/>
            <a:ext cx="11756571" cy="1325563"/>
          </a:xfrm>
        </p:spPr>
        <p:txBody>
          <a:bodyPr>
            <a:normAutofit/>
          </a:bodyPr>
          <a:lstStyle/>
          <a:p>
            <a:pPr algn="ctr"/>
            <a:r>
              <a:rPr lang="en-US" sz="2400" b="1" dirty="0">
                <a:solidFill>
                  <a:srgbClr val="002060"/>
                </a:solidFill>
              </a:rPr>
              <a:t>Annual Report on the Functioning of the 2020 Public Internal Financial Control System</a:t>
            </a:r>
            <a:br>
              <a:rPr lang="en-US" sz="2400" b="1" dirty="0">
                <a:solidFill>
                  <a:srgbClr val="002060"/>
                </a:solidFill>
              </a:rPr>
            </a:br>
            <a:r>
              <a:rPr lang="en-US" sz="2400" b="1" dirty="0">
                <a:solidFill>
                  <a:srgbClr val="002060"/>
                </a:solidFill>
              </a:rPr>
              <a:t>By 31th December 2022 all ministries are entrusted with:</a:t>
            </a:r>
            <a:br>
              <a:rPr lang="en-US" sz="2400" b="1" dirty="0">
                <a:solidFill>
                  <a:srgbClr val="002060"/>
                </a:solidFill>
              </a:rPr>
            </a:br>
            <a:endParaRPr lang="hr-HR" sz="2400" b="1" dirty="0">
              <a:solidFill>
                <a:srgbClr val="002060"/>
              </a:solidFill>
            </a:endParaRPr>
          </a:p>
        </p:txBody>
      </p:sp>
      <p:sp>
        <p:nvSpPr>
          <p:cNvPr id="3" name="Rezervirano mjesto sadržaja 2"/>
          <p:cNvSpPr>
            <a:spLocks noGrp="1"/>
          </p:cNvSpPr>
          <p:nvPr>
            <p:ph idx="1"/>
          </p:nvPr>
        </p:nvSpPr>
        <p:spPr>
          <a:xfrm>
            <a:off x="1045028" y="2037805"/>
            <a:ext cx="10032275" cy="4139157"/>
          </a:xfrm>
        </p:spPr>
        <p:txBody>
          <a:bodyPr>
            <a:normAutofit/>
          </a:bodyPr>
          <a:lstStyle/>
          <a:p>
            <a:pPr marL="0" indent="0" algn="just">
              <a:buNone/>
            </a:pPr>
            <a:r>
              <a:rPr lang="hr-HR" sz="2400" dirty="0"/>
              <a:t>E</a:t>
            </a:r>
            <a:r>
              <a:rPr lang="en-US" sz="2400" dirty="0"/>
              <a:t>stablishing clear lines of reporting in the internal acts (who reports on what to whom), thus enabling the heads to monitor the implementation of the work goals, the  allocated funds, the results and the impact, and in particular to monitor the operations of the institutions under their competence;</a:t>
            </a:r>
            <a:endParaRPr lang="hr-HR" sz="2400" dirty="0"/>
          </a:p>
          <a:p>
            <a:pPr marL="0" indent="0" algn="just">
              <a:buNone/>
            </a:pPr>
            <a:r>
              <a:rPr lang="hr-HR" sz="2000" b="1" dirty="0"/>
              <a:t>Recommendations:</a:t>
            </a:r>
          </a:p>
          <a:p>
            <a:pPr algn="just"/>
            <a:r>
              <a:rPr lang="en-US" sz="2000" dirty="0"/>
              <a:t> </a:t>
            </a:r>
            <a:r>
              <a:rPr lang="en-US" sz="2000" b="1" dirty="0"/>
              <a:t>Establish a clear line of reporting (who, for whom) to keep executives to accomplish the achievement of the set goals, the realization of allocated funds, results and effects</a:t>
            </a:r>
          </a:p>
          <a:p>
            <a:pPr algn="just"/>
            <a:r>
              <a:rPr lang="en-US" sz="2000" b="1" dirty="0"/>
              <a:t>Clearly defined competencies and responsibilities of organizational units in the process of strategic planning and management of budget funds and the achievement of the set goals, measures, programs, projects</a:t>
            </a:r>
            <a:endParaRPr lang="hr-HR" sz="2000" b="1" dirty="0"/>
          </a:p>
        </p:txBody>
      </p:sp>
      <p:sp>
        <p:nvSpPr>
          <p:cNvPr id="4" name="Rezervirano mjesto broja slajda 3"/>
          <p:cNvSpPr>
            <a:spLocks noGrp="1"/>
          </p:cNvSpPr>
          <p:nvPr>
            <p:ph type="sldNum" sz="quarter" idx="12"/>
          </p:nvPr>
        </p:nvSpPr>
        <p:spPr/>
        <p:txBody>
          <a:bodyPr/>
          <a:lstStyle/>
          <a:p>
            <a:fld id="{39B656E2-6D99-4623-ADDD-8BE5644C3BE7}" type="slidenum">
              <a:rPr lang="en-US" smtClean="0"/>
              <a:t>5</a:t>
            </a:fld>
            <a:endParaRPr lang="en-US"/>
          </a:p>
        </p:txBody>
      </p:sp>
      <p:grpSp>
        <p:nvGrpSpPr>
          <p:cNvPr id="5" name="Group 24"/>
          <p:cNvGrpSpPr/>
          <p:nvPr/>
        </p:nvGrpSpPr>
        <p:grpSpPr>
          <a:xfrm>
            <a:off x="4160353" y="6225751"/>
            <a:ext cx="4256410" cy="632249"/>
            <a:chOff x="3277275" y="6033613"/>
            <a:chExt cx="4256410" cy="632249"/>
          </a:xfrm>
        </p:grpSpPr>
        <p:pic>
          <p:nvPicPr>
            <p:cNvPr id="6" name="Picture 2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77275" y="6257395"/>
              <a:ext cx="517554" cy="345182"/>
            </a:xfrm>
            <a:prstGeom prst="rect">
              <a:avLst/>
            </a:prstGeom>
          </p:spPr>
        </p:pic>
        <p:pic>
          <p:nvPicPr>
            <p:cNvPr id="7" name="Picture 2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90210" y="6033613"/>
              <a:ext cx="843475" cy="632249"/>
            </a:xfrm>
            <a:prstGeom prst="rect">
              <a:avLst/>
            </a:prstGeom>
          </p:spPr>
        </p:pic>
        <p:sp>
          <p:nvSpPr>
            <p:cNvPr id="8" name="TextBox 23"/>
            <p:cNvSpPr txBox="1"/>
            <p:nvPr/>
          </p:nvSpPr>
          <p:spPr>
            <a:xfrm>
              <a:off x="3794830" y="6256731"/>
              <a:ext cx="3172414" cy="276999"/>
            </a:xfrm>
            <a:prstGeom prst="rect">
              <a:avLst/>
            </a:prstGeom>
            <a:noFill/>
          </p:spPr>
          <p:txBody>
            <a:bodyPr wrap="square" rtlCol="0">
              <a:spAutoFit/>
            </a:bodyPr>
            <a:lstStyle/>
            <a:p>
              <a:pPr algn="ctr"/>
              <a:r>
                <a:rPr lang="en-US" sz="1200" b="1" dirty="0"/>
                <a:t>This project is funded by the European Union</a:t>
              </a:r>
            </a:p>
          </p:txBody>
        </p:sp>
      </p:grpSp>
    </p:spTree>
    <p:extLst>
      <p:ext uri="{BB962C8B-B14F-4D97-AF65-F5344CB8AC3E}">
        <p14:creationId xmlns:p14="http://schemas.microsoft.com/office/powerpoint/2010/main" val="42504970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A35A5E-1925-4D8A-8D48-4D3B862F5F58}"/>
              </a:ext>
            </a:extLst>
          </p:cNvPr>
          <p:cNvSpPr>
            <a:spLocks noGrp="1"/>
          </p:cNvSpPr>
          <p:nvPr>
            <p:ph type="title"/>
          </p:nvPr>
        </p:nvSpPr>
        <p:spPr/>
        <p:txBody>
          <a:bodyPr>
            <a:noAutofit/>
          </a:bodyPr>
          <a:lstStyle/>
          <a:p>
            <a:pPr algn="ctr"/>
            <a:r>
              <a:rPr lang="en-US" sz="2400" b="1" dirty="0"/>
              <a:t>Annual Report on the Functioning of the 2020 Public Internal Financial Control System</a:t>
            </a:r>
            <a:br>
              <a:rPr lang="en-US" sz="2400" b="1" dirty="0"/>
            </a:br>
            <a:r>
              <a:rPr lang="en-US" sz="2400" b="1" dirty="0"/>
              <a:t>By 31th December 2022 all ministries are entrusted with:</a:t>
            </a:r>
            <a:br>
              <a:rPr lang="en-US" sz="2400" b="1" dirty="0"/>
            </a:br>
            <a:endParaRPr lang="hr-HR" sz="2400" b="1" dirty="0"/>
          </a:p>
        </p:txBody>
      </p:sp>
      <p:sp>
        <p:nvSpPr>
          <p:cNvPr id="3" name="Content Placeholder 2">
            <a:extLst>
              <a:ext uri="{FF2B5EF4-FFF2-40B4-BE49-F238E27FC236}">
                <a16:creationId xmlns:a16="http://schemas.microsoft.com/office/drawing/2014/main" id="{DB743586-AD08-42D8-A616-B3A451C2166F}"/>
              </a:ext>
            </a:extLst>
          </p:cNvPr>
          <p:cNvSpPr>
            <a:spLocks noGrp="1"/>
          </p:cNvSpPr>
          <p:nvPr>
            <p:ph idx="1"/>
          </p:nvPr>
        </p:nvSpPr>
        <p:spPr/>
        <p:txBody>
          <a:bodyPr>
            <a:normAutofit fontScale="92500"/>
          </a:bodyPr>
          <a:lstStyle/>
          <a:p>
            <a:pPr marL="0" indent="0">
              <a:buNone/>
            </a:pPr>
            <a:r>
              <a:rPr lang="hr-HR" sz="2400" dirty="0"/>
              <a:t>E</a:t>
            </a:r>
            <a:r>
              <a:rPr lang="en-US" sz="2400" dirty="0" err="1"/>
              <a:t>nsuring</a:t>
            </a:r>
            <a:r>
              <a:rPr lang="en-US" sz="2400" dirty="0"/>
              <a:t> assignment of duties/activities separately per employee in the annual operational plans within their organizational units and the institutions under their competence;</a:t>
            </a:r>
            <a:endParaRPr lang="hr-HR" sz="2400" dirty="0"/>
          </a:p>
          <a:p>
            <a:pPr marL="0" indent="0">
              <a:buNone/>
            </a:pPr>
            <a:r>
              <a:rPr lang="hr-HR" sz="2400" b="1" dirty="0"/>
              <a:t>Recommendation: </a:t>
            </a:r>
          </a:p>
          <a:p>
            <a:r>
              <a:rPr lang="en-US" sz="2400" b="1" dirty="0"/>
              <a:t>In the annual work plans plan tasks / activities for each organizational unit of this individual employee</a:t>
            </a:r>
            <a:endParaRPr lang="hr-HR" sz="2400" b="1" dirty="0"/>
          </a:p>
          <a:p>
            <a:pPr marL="0" indent="0">
              <a:buNone/>
            </a:pPr>
            <a:r>
              <a:rPr lang="hr-HR" sz="2400" dirty="0"/>
              <a:t>I</a:t>
            </a:r>
            <a:r>
              <a:rPr lang="en-US" sz="2400" dirty="0" err="1"/>
              <a:t>dentifying</a:t>
            </a:r>
            <a:r>
              <a:rPr lang="en-US" sz="2400" dirty="0"/>
              <a:t> the risks when defining the strategic, program and operational goals, by taking into account the most significant internal and external factors, i.e. the changes in the internal and the external environment of the institution and the institutions under their competence;</a:t>
            </a:r>
            <a:endParaRPr lang="hr-HR" sz="2400" dirty="0"/>
          </a:p>
          <a:p>
            <a:pPr marL="0" indent="0">
              <a:buNone/>
            </a:pPr>
            <a:r>
              <a:rPr lang="hr-HR" sz="2400" b="1" dirty="0"/>
              <a:t>Recommendation: </a:t>
            </a:r>
          </a:p>
          <a:p>
            <a:r>
              <a:rPr lang="hr-HR" sz="2400" b="1" dirty="0"/>
              <a:t>D</a:t>
            </a:r>
            <a:r>
              <a:rPr lang="en-US" sz="2400" b="1" dirty="0" err="1"/>
              <a:t>etermine</a:t>
            </a:r>
            <a:r>
              <a:rPr lang="en-US" sz="2400" b="1" dirty="0"/>
              <a:t> the risks in defining strategic, program and operational objectives taking into account internal and external factors</a:t>
            </a:r>
            <a:r>
              <a:rPr lang="hr-HR" sz="2400" b="1" dirty="0"/>
              <a:t> (SWOT/PESTLE)</a:t>
            </a:r>
          </a:p>
        </p:txBody>
      </p:sp>
      <p:sp>
        <p:nvSpPr>
          <p:cNvPr id="4" name="Slide Number Placeholder 3">
            <a:extLst>
              <a:ext uri="{FF2B5EF4-FFF2-40B4-BE49-F238E27FC236}">
                <a16:creationId xmlns:a16="http://schemas.microsoft.com/office/drawing/2014/main" id="{F256FA8B-C186-447E-A3FE-2E4895DC8559}"/>
              </a:ext>
            </a:extLst>
          </p:cNvPr>
          <p:cNvSpPr>
            <a:spLocks noGrp="1"/>
          </p:cNvSpPr>
          <p:nvPr>
            <p:ph type="sldNum" sz="quarter" idx="12"/>
          </p:nvPr>
        </p:nvSpPr>
        <p:spPr/>
        <p:txBody>
          <a:bodyPr/>
          <a:lstStyle/>
          <a:p>
            <a:fld id="{39B656E2-6D99-4623-ADDD-8BE5644C3BE7}" type="slidenum">
              <a:rPr lang="en-US" smtClean="0"/>
              <a:t>6</a:t>
            </a:fld>
            <a:endParaRPr lang="en-US"/>
          </a:p>
        </p:txBody>
      </p:sp>
    </p:spTree>
    <p:extLst>
      <p:ext uri="{BB962C8B-B14F-4D97-AF65-F5344CB8AC3E}">
        <p14:creationId xmlns:p14="http://schemas.microsoft.com/office/powerpoint/2010/main" val="33298341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A35A5E-1925-4D8A-8D48-4D3B862F5F58}"/>
              </a:ext>
            </a:extLst>
          </p:cNvPr>
          <p:cNvSpPr>
            <a:spLocks noGrp="1"/>
          </p:cNvSpPr>
          <p:nvPr>
            <p:ph type="title"/>
          </p:nvPr>
        </p:nvSpPr>
        <p:spPr/>
        <p:txBody>
          <a:bodyPr>
            <a:noAutofit/>
          </a:bodyPr>
          <a:lstStyle/>
          <a:p>
            <a:pPr algn="ctr"/>
            <a:r>
              <a:rPr lang="en-US" sz="2400" b="1" dirty="0"/>
              <a:t>Annual Report on the Functioning of the 2020 Public Internal Financial Control System</a:t>
            </a:r>
            <a:br>
              <a:rPr lang="en-US" sz="2400" b="1" dirty="0"/>
            </a:br>
            <a:r>
              <a:rPr lang="en-US" sz="2400" b="1" dirty="0"/>
              <a:t>By 31th December 2022 all ministries are entrusted with:</a:t>
            </a:r>
            <a:br>
              <a:rPr lang="en-US" sz="2400" b="1" dirty="0"/>
            </a:br>
            <a:endParaRPr lang="hr-HR" sz="2400" b="1" dirty="0"/>
          </a:p>
        </p:txBody>
      </p:sp>
      <p:sp>
        <p:nvSpPr>
          <p:cNvPr id="3" name="Content Placeholder 2">
            <a:extLst>
              <a:ext uri="{FF2B5EF4-FFF2-40B4-BE49-F238E27FC236}">
                <a16:creationId xmlns:a16="http://schemas.microsoft.com/office/drawing/2014/main" id="{DB743586-AD08-42D8-A616-B3A451C2166F}"/>
              </a:ext>
            </a:extLst>
          </p:cNvPr>
          <p:cNvSpPr>
            <a:spLocks noGrp="1"/>
          </p:cNvSpPr>
          <p:nvPr>
            <p:ph idx="1"/>
          </p:nvPr>
        </p:nvSpPr>
        <p:spPr/>
        <p:txBody>
          <a:bodyPr>
            <a:normAutofit fontScale="85000" lnSpcReduction="10000"/>
          </a:bodyPr>
          <a:lstStyle/>
          <a:p>
            <a:pPr marL="0" indent="0">
              <a:buNone/>
            </a:pPr>
            <a:r>
              <a:rPr lang="hr-HR" sz="2400" dirty="0"/>
              <a:t>I</a:t>
            </a:r>
            <a:r>
              <a:rPr lang="en-US" sz="2400" dirty="0" err="1"/>
              <a:t>mproving</a:t>
            </a:r>
            <a:r>
              <a:rPr lang="en-US" sz="2400" dirty="0"/>
              <a:t> the risk documentation in the risk registry, the system for reporting the identified risks, as well as the implementation of the measures for risk reduction, in a way that the responsible person of the institution will receive timely information on the most important risks of the ministry and the institutions under their competence; </a:t>
            </a:r>
            <a:endParaRPr lang="hr-HR" sz="2400" dirty="0"/>
          </a:p>
          <a:p>
            <a:pPr marL="0" indent="0">
              <a:buNone/>
            </a:pPr>
            <a:r>
              <a:rPr lang="en-US" sz="2400" dirty="0"/>
              <a:t>Considering the various forms of fraud when identifying the risks (forgery of documents, providing false information about the financial status and the success in meeting the set goals, the fictitious contracts and invoices, bribery and similar);</a:t>
            </a:r>
          </a:p>
          <a:p>
            <a:pPr marL="0" indent="0">
              <a:buNone/>
            </a:pPr>
            <a:endParaRPr lang="hr-HR" sz="2400" dirty="0"/>
          </a:p>
          <a:p>
            <a:pPr marL="0" indent="0">
              <a:buNone/>
            </a:pPr>
            <a:r>
              <a:rPr lang="hr-HR" sz="2400" b="1" dirty="0"/>
              <a:t>Recommendations:</a:t>
            </a:r>
          </a:p>
          <a:p>
            <a:r>
              <a:rPr lang="en-US" sz="2400" b="1" dirty="0"/>
              <a:t>To improve documentation and reporting on risks to keep the managers informed about the risks</a:t>
            </a:r>
          </a:p>
          <a:p>
            <a:r>
              <a:rPr lang="en-US" sz="2400" b="1" dirty="0"/>
              <a:t>Appoint coordinators for risks by organizational units</a:t>
            </a:r>
          </a:p>
          <a:p>
            <a:r>
              <a:rPr lang="en-US" sz="2400" b="1" dirty="0"/>
              <a:t>When determining the risk identify and various forms of fraud (counterfeiting documentation, incorrect data in financial statements, fake account</a:t>
            </a:r>
            <a:r>
              <a:rPr lang="hr-HR" sz="2400" b="1" dirty="0"/>
              <a:t>s and invoices, bribery and similar)</a:t>
            </a:r>
          </a:p>
        </p:txBody>
      </p:sp>
      <p:sp>
        <p:nvSpPr>
          <p:cNvPr id="4" name="Slide Number Placeholder 3">
            <a:extLst>
              <a:ext uri="{FF2B5EF4-FFF2-40B4-BE49-F238E27FC236}">
                <a16:creationId xmlns:a16="http://schemas.microsoft.com/office/drawing/2014/main" id="{F256FA8B-C186-447E-A3FE-2E4895DC8559}"/>
              </a:ext>
            </a:extLst>
          </p:cNvPr>
          <p:cNvSpPr>
            <a:spLocks noGrp="1"/>
          </p:cNvSpPr>
          <p:nvPr>
            <p:ph type="sldNum" sz="quarter" idx="12"/>
          </p:nvPr>
        </p:nvSpPr>
        <p:spPr/>
        <p:txBody>
          <a:bodyPr/>
          <a:lstStyle/>
          <a:p>
            <a:fld id="{39B656E2-6D99-4623-ADDD-8BE5644C3BE7}" type="slidenum">
              <a:rPr lang="en-US" smtClean="0"/>
              <a:t>7</a:t>
            </a:fld>
            <a:endParaRPr lang="en-US"/>
          </a:p>
        </p:txBody>
      </p:sp>
    </p:spTree>
    <p:extLst>
      <p:ext uri="{BB962C8B-B14F-4D97-AF65-F5344CB8AC3E}">
        <p14:creationId xmlns:p14="http://schemas.microsoft.com/office/powerpoint/2010/main" val="28883627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A35A5E-1925-4D8A-8D48-4D3B862F5F58}"/>
              </a:ext>
            </a:extLst>
          </p:cNvPr>
          <p:cNvSpPr>
            <a:spLocks noGrp="1"/>
          </p:cNvSpPr>
          <p:nvPr>
            <p:ph type="title"/>
          </p:nvPr>
        </p:nvSpPr>
        <p:spPr/>
        <p:txBody>
          <a:bodyPr>
            <a:noAutofit/>
          </a:bodyPr>
          <a:lstStyle/>
          <a:p>
            <a:pPr algn="ctr"/>
            <a:r>
              <a:rPr lang="en-US" sz="2400" b="1" dirty="0"/>
              <a:t>Annual Report on the Functioning of the 2020 Public Internal Financial Control System</a:t>
            </a:r>
            <a:br>
              <a:rPr lang="en-US" sz="2400" b="1" dirty="0"/>
            </a:br>
            <a:r>
              <a:rPr lang="en-US" sz="2400" b="1" dirty="0"/>
              <a:t>By 31th December 2022 all ministries are entrusted with:</a:t>
            </a:r>
            <a:br>
              <a:rPr lang="en-US" sz="2400" b="1" dirty="0"/>
            </a:br>
            <a:endParaRPr lang="hr-HR" sz="2400" b="1" dirty="0"/>
          </a:p>
        </p:txBody>
      </p:sp>
      <p:sp>
        <p:nvSpPr>
          <p:cNvPr id="3" name="Content Placeholder 2">
            <a:extLst>
              <a:ext uri="{FF2B5EF4-FFF2-40B4-BE49-F238E27FC236}">
                <a16:creationId xmlns:a16="http://schemas.microsoft.com/office/drawing/2014/main" id="{DB743586-AD08-42D8-A616-B3A451C2166F}"/>
              </a:ext>
            </a:extLst>
          </p:cNvPr>
          <p:cNvSpPr>
            <a:spLocks noGrp="1"/>
          </p:cNvSpPr>
          <p:nvPr>
            <p:ph idx="1"/>
          </p:nvPr>
        </p:nvSpPr>
        <p:spPr/>
        <p:txBody>
          <a:bodyPr>
            <a:normAutofit/>
          </a:bodyPr>
          <a:lstStyle/>
          <a:p>
            <a:pPr marL="0" indent="0">
              <a:buNone/>
            </a:pPr>
            <a:r>
              <a:rPr lang="hr-HR" sz="2400" dirty="0"/>
              <a:t>P</a:t>
            </a:r>
            <a:r>
              <a:rPr lang="en-US" sz="2400" dirty="0" err="1"/>
              <a:t>reparing</a:t>
            </a:r>
            <a:r>
              <a:rPr lang="en-US" sz="2400" dirty="0"/>
              <a:t> procedure for implementing administrative and inspection controls of earmarked payments and using donations, transfers, assistance and subsidies for the final beneficiaries (so as to check whether the allocated funds were used in an earmarked manner, and in case they were not, a refund of non-earmarked spent funds should be provided);</a:t>
            </a:r>
            <a:endParaRPr lang="hr-HR" sz="2400" dirty="0"/>
          </a:p>
          <a:p>
            <a:pPr marL="0" indent="0">
              <a:buNone/>
            </a:pPr>
            <a:r>
              <a:rPr lang="hr-HR" sz="2400" b="1" dirty="0"/>
              <a:t>Recommendation</a:t>
            </a:r>
            <a:r>
              <a:rPr lang="hr-HR" sz="2400" dirty="0"/>
              <a:t>:</a:t>
            </a:r>
          </a:p>
          <a:p>
            <a:r>
              <a:rPr lang="en-US" sz="2400" b="1" dirty="0"/>
              <a:t>Develop instructions </a:t>
            </a:r>
            <a:r>
              <a:rPr lang="hr-HR" sz="2400" b="1" dirty="0"/>
              <a:t>and </a:t>
            </a:r>
            <a:r>
              <a:rPr lang="en-US" sz="2400" b="1" dirty="0"/>
              <a:t>procedures for conducting controls and control the intended spending of budget funds (especially grants, donations, subsidies). Carry out controls on the award of all types of aid (independent scoring by the evaluator and the award committee)</a:t>
            </a:r>
            <a:endParaRPr lang="hr-HR" sz="2400" b="1" dirty="0"/>
          </a:p>
        </p:txBody>
      </p:sp>
      <p:sp>
        <p:nvSpPr>
          <p:cNvPr id="4" name="Slide Number Placeholder 3">
            <a:extLst>
              <a:ext uri="{FF2B5EF4-FFF2-40B4-BE49-F238E27FC236}">
                <a16:creationId xmlns:a16="http://schemas.microsoft.com/office/drawing/2014/main" id="{F256FA8B-C186-447E-A3FE-2E4895DC8559}"/>
              </a:ext>
            </a:extLst>
          </p:cNvPr>
          <p:cNvSpPr>
            <a:spLocks noGrp="1"/>
          </p:cNvSpPr>
          <p:nvPr>
            <p:ph type="sldNum" sz="quarter" idx="12"/>
          </p:nvPr>
        </p:nvSpPr>
        <p:spPr/>
        <p:txBody>
          <a:bodyPr/>
          <a:lstStyle/>
          <a:p>
            <a:fld id="{39B656E2-6D99-4623-ADDD-8BE5644C3BE7}" type="slidenum">
              <a:rPr lang="en-US" smtClean="0"/>
              <a:t>8</a:t>
            </a:fld>
            <a:endParaRPr lang="en-US"/>
          </a:p>
        </p:txBody>
      </p:sp>
    </p:spTree>
    <p:extLst>
      <p:ext uri="{BB962C8B-B14F-4D97-AF65-F5344CB8AC3E}">
        <p14:creationId xmlns:p14="http://schemas.microsoft.com/office/powerpoint/2010/main" val="20941534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A35A5E-1925-4D8A-8D48-4D3B862F5F58}"/>
              </a:ext>
            </a:extLst>
          </p:cNvPr>
          <p:cNvSpPr>
            <a:spLocks noGrp="1"/>
          </p:cNvSpPr>
          <p:nvPr>
            <p:ph type="title"/>
          </p:nvPr>
        </p:nvSpPr>
        <p:spPr/>
        <p:txBody>
          <a:bodyPr>
            <a:noAutofit/>
          </a:bodyPr>
          <a:lstStyle/>
          <a:p>
            <a:pPr algn="ctr"/>
            <a:r>
              <a:rPr lang="en-US" sz="2400" b="1" dirty="0"/>
              <a:t>Annual Report on the Functioning of the 2020 Public Internal Financial Control System</a:t>
            </a:r>
            <a:br>
              <a:rPr lang="en-US" sz="2400" b="1" dirty="0"/>
            </a:br>
            <a:r>
              <a:rPr lang="en-US" sz="2400" b="1" dirty="0"/>
              <a:t>By 31th December 2022 all ministries are entrusted with:</a:t>
            </a:r>
            <a:br>
              <a:rPr lang="en-US" sz="2400" b="1" dirty="0"/>
            </a:br>
            <a:endParaRPr lang="hr-HR" sz="2400" b="1" dirty="0"/>
          </a:p>
        </p:txBody>
      </p:sp>
      <p:sp>
        <p:nvSpPr>
          <p:cNvPr id="3" name="Content Placeholder 2">
            <a:extLst>
              <a:ext uri="{FF2B5EF4-FFF2-40B4-BE49-F238E27FC236}">
                <a16:creationId xmlns:a16="http://schemas.microsoft.com/office/drawing/2014/main" id="{DB743586-AD08-42D8-A616-B3A451C2166F}"/>
              </a:ext>
            </a:extLst>
          </p:cNvPr>
          <p:cNvSpPr>
            <a:spLocks noGrp="1"/>
          </p:cNvSpPr>
          <p:nvPr>
            <p:ph idx="1"/>
          </p:nvPr>
        </p:nvSpPr>
        <p:spPr/>
        <p:txBody>
          <a:bodyPr>
            <a:normAutofit fontScale="92500"/>
          </a:bodyPr>
          <a:lstStyle/>
          <a:p>
            <a:pPr marL="0" indent="0">
              <a:buNone/>
            </a:pPr>
            <a:r>
              <a:rPr lang="hr-HR" sz="2400" b="1" dirty="0"/>
              <a:t>P</a:t>
            </a:r>
            <a:r>
              <a:rPr lang="en-US" sz="2400" b="1" dirty="0" err="1"/>
              <a:t>reparing</a:t>
            </a:r>
            <a:r>
              <a:rPr lang="en-US" sz="2400" b="1" dirty="0"/>
              <a:t> the following in their planning documents: </a:t>
            </a:r>
            <a:endParaRPr lang="hr-HR" sz="2400" b="1" dirty="0"/>
          </a:p>
          <a:p>
            <a:r>
              <a:rPr lang="en-US" sz="2400" dirty="0"/>
              <a:t>automated internal reporting system, which provides timely, accurate and complete data and information and their exchange between internal organizational units for the needs of budget planning and execution, </a:t>
            </a:r>
            <a:r>
              <a:rPr lang="en-US" sz="2400" b="1" dirty="0"/>
              <a:t>implementation of programs, projects and activities</a:t>
            </a:r>
            <a:r>
              <a:rPr lang="en-US" sz="2400" dirty="0"/>
              <a:t>, as well as monitoring the realization of the work goals and the spent financial resources </a:t>
            </a:r>
            <a:endParaRPr lang="hr-HR" sz="2400" dirty="0"/>
          </a:p>
          <a:p>
            <a:pPr marL="0" indent="0">
              <a:buNone/>
            </a:pPr>
            <a:r>
              <a:rPr lang="hr-HR" sz="2400" b="1" dirty="0"/>
              <a:t>Recommendations:</a:t>
            </a:r>
          </a:p>
          <a:p>
            <a:r>
              <a:rPr lang="en-US" sz="2400" b="1" dirty="0"/>
              <a:t>establishment of tool</a:t>
            </a:r>
            <a:r>
              <a:rPr lang="hr-HR" sz="2400" b="1" dirty="0"/>
              <a:t>s (Guidelines, Methodology, Instructions) </a:t>
            </a:r>
            <a:r>
              <a:rPr lang="en-US" sz="2400" b="1" dirty="0"/>
              <a:t>for budget planning and execution</a:t>
            </a:r>
            <a:r>
              <a:rPr lang="hr-HR" sz="2400" b="1" dirty="0"/>
              <a:t> linked with</a:t>
            </a:r>
            <a:r>
              <a:rPr lang="en-US" sz="2400" b="1" dirty="0"/>
              <a:t> </a:t>
            </a:r>
            <a:r>
              <a:rPr lang="hr-HR" sz="2400" b="1" dirty="0"/>
              <a:t>o</a:t>
            </a:r>
            <a:r>
              <a:rPr lang="en-US" sz="2400" b="1" dirty="0" err="1"/>
              <a:t>utput</a:t>
            </a:r>
            <a:r>
              <a:rPr lang="hr-HR" sz="2400" b="1" dirty="0"/>
              <a:t>s for</a:t>
            </a:r>
            <a:r>
              <a:rPr lang="en-US" sz="2400" b="1" dirty="0"/>
              <a:t> implementation of</a:t>
            </a:r>
            <a:r>
              <a:rPr lang="hr-HR" sz="2400" b="1" dirty="0"/>
              <a:t> strategic goals,</a:t>
            </a:r>
            <a:r>
              <a:rPr lang="en-US" sz="2400" b="1" dirty="0"/>
              <a:t> </a:t>
            </a:r>
            <a:r>
              <a:rPr lang="hr-HR" sz="2400" b="1" dirty="0"/>
              <a:t>measures, </a:t>
            </a:r>
            <a:r>
              <a:rPr lang="en-US" sz="2400" b="1" dirty="0"/>
              <a:t>programs and projects</a:t>
            </a:r>
            <a:endParaRPr lang="hr-HR" sz="2400" b="1" dirty="0"/>
          </a:p>
          <a:p>
            <a:r>
              <a:rPr lang="en-US" sz="2400" b="1" dirty="0"/>
              <a:t>using IT / management tools </a:t>
            </a:r>
            <a:r>
              <a:rPr lang="hr-HR" sz="2400" b="1" dirty="0"/>
              <a:t>and </a:t>
            </a:r>
            <a:r>
              <a:rPr lang="en-US" sz="2400" b="1" dirty="0"/>
              <a:t>business intelligence systems </a:t>
            </a:r>
            <a:r>
              <a:rPr lang="hr-HR" sz="2400" b="1" dirty="0"/>
              <a:t>for </a:t>
            </a:r>
            <a:r>
              <a:rPr lang="en-US" sz="2400" b="1" dirty="0"/>
              <a:t>structured data review, all types of </a:t>
            </a:r>
            <a:r>
              <a:rPr lang="en-GB" sz="2400" b="1" dirty="0"/>
              <a:t>analy</a:t>
            </a:r>
            <a:r>
              <a:rPr lang="hr-HR" sz="2400" b="1" dirty="0"/>
              <a:t>s</a:t>
            </a:r>
            <a:r>
              <a:rPr lang="en-US" sz="2400" b="1" dirty="0"/>
              <a:t>es and reports</a:t>
            </a:r>
            <a:r>
              <a:rPr lang="hr-HR" sz="2400" b="1" dirty="0"/>
              <a:t> about</a:t>
            </a:r>
            <a:r>
              <a:rPr lang="en-US" sz="2400" b="1" dirty="0"/>
              <a:t> objectives, risks and other financial and non-financial information </a:t>
            </a:r>
          </a:p>
          <a:p>
            <a:endParaRPr lang="en-US" sz="2400" b="1" dirty="0"/>
          </a:p>
          <a:p>
            <a:endParaRPr lang="hr-HR" sz="2400" b="1" dirty="0"/>
          </a:p>
          <a:p>
            <a:pPr marL="0" indent="0">
              <a:buNone/>
            </a:pPr>
            <a:endParaRPr lang="en-US" sz="2400" b="1" dirty="0"/>
          </a:p>
          <a:p>
            <a:pPr marL="0" indent="0">
              <a:buNone/>
            </a:pPr>
            <a:endParaRPr lang="hr-HR" sz="2400" b="1" dirty="0"/>
          </a:p>
          <a:p>
            <a:pPr marL="0" indent="0">
              <a:buNone/>
            </a:pPr>
            <a:endParaRPr lang="hr-HR" sz="2400" dirty="0"/>
          </a:p>
        </p:txBody>
      </p:sp>
      <p:sp>
        <p:nvSpPr>
          <p:cNvPr id="4" name="Slide Number Placeholder 3">
            <a:extLst>
              <a:ext uri="{FF2B5EF4-FFF2-40B4-BE49-F238E27FC236}">
                <a16:creationId xmlns:a16="http://schemas.microsoft.com/office/drawing/2014/main" id="{F256FA8B-C186-447E-A3FE-2E4895DC8559}"/>
              </a:ext>
            </a:extLst>
          </p:cNvPr>
          <p:cNvSpPr>
            <a:spLocks noGrp="1"/>
          </p:cNvSpPr>
          <p:nvPr>
            <p:ph type="sldNum" sz="quarter" idx="12"/>
          </p:nvPr>
        </p:nvSpPr>
        <p:spPr/>
        <p:txBody>
          <a:bodyPr/>
          <a:lstStyle/>
          <a:p>
            <a:fld id="{39B656E2-6D99-4623-ADDD-8BE5644C3BE7}" type="slidenum">
              <a:rPr lang="en-US" smtClean="0"/>
              <a:t>9</a:t>
            </a:fld>
            <a:endParaRPr lang="en-US"/>
          </a:p>
        </p:txBody>
      </p:sp>
    </p:spTree>
    <p:extLst>
      <p:ext uri="{BB962C8B-B14F-4D97-AF65-F5344CB8AC3E}">
        <p14:creationId xmlns:p14="http://schemas.microsoft.com/office/powerpoint/2010/main" val="265820184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sustava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24488</TotalTime>
  <Words>1951</Words>
  <Application>Microsoft Office PowerPoint</Application>
  <PresentationFormat>Široki zaslon</PresentationFormat>
  <Paragraphs>155</Paragraphs>
  <Slides>16</Slides>
  <Notes>2</Notes>
  <HiddenSlides>0</HiddenSlides>
  <MMClips>0</MMClips>
  <ScaleCrop>false</ScaleCrop>
  <HeadingPairs>
    <vt:vector size="6" baseType="variant">
      <vt:variant>
        <vt:lpstr>Korišteni fontovi</vt:lpstr>
      </vt:variant>
      <vt:variant>
        <vt:i4>3</vt:i4>
      </vt:variant>
      <vt:variant>
        <vt:lpstr>Tema</vt:lpstr>
      </vt:variant>
      <vt:variant>
        <vt:i4>1</vt:i4>
      </vt:variant>
      <vt:variant>
        <vt:lpstr>Naslovi slajdova</vt:lpstr>
      </vt:variant>
      <vt:variant>
        <vt:i4>16</vt:i4>
      </vt:variant>
    </vt:vector>
  </HeadingPairs>
  <TitlesOfParts>
    <vt:vector size="20" baseType="lpstr">
      <vt:lpstr>Arial</vt:lpstr>
      <vt:lpstr>Calibri</vt:lpstr>
      <vt:lpstr>Calibri Light</vt:lpstr>
      <vt:lpstr>Office Theme</vt:lpstr>
      <vt:lpstr>Activity 2.2.10  </vt:lpstr>
      <vt:lpstr>PowerPoint prezentacija</vt:lpstr>
      <vt:lpstr>Annual Report on the Functioning of the 2020 Public Internal Financial Control System By 31th December 2022 all ministries are entrusted with: </vt:lpstr>
      <vt:lpstr>Annual Report on the Functioning of the 2020 Public Internal Financial Control System By 31th December 2022 all ministries are entrusted with: </vt:lpstr>
      <vt:lpstr>Annual Report on the Functioning of the 2020 Public Internal Financial Control System By 31th December 2022 all ministries are entrusted with: </vt:lpstr>
      <vt:lpstr>Annual Report on the Functioning of the 2020 Public Internal Financial Control System By 31th December 2022 all ministries are entrusted with: </vt:lpstr>
      <vt:lpstr>Annual Report on the Functioning of the 2020 Public Internal Financial Control System By 31th December 2022 all ministries are entrusted with: </vt:lpstr>
      <vt:lpstr>Annual Report on the Functioning of the 2020 Public Internal Financial Control System By 31th December 2022 all ministries are entrusted with: </vt:lpstr>
      <vt:lpstr>Annual Report on the Functioning of the 2020 Public Internal Financial Control System By 31th December 2022 all ministries are entrusted with: </vt:lpstr>
      <vt:lpstr>Annual Report on the Functioning of the 2020 Public Internal Financial Control System By 31th December 2022 all ministries are entrusted with: </vt:lpstr>
      <vt:lpstr>PowerPoint prezentacija</vt:lpstr>
      <vt:lpstr>Annual Report on the Functioning of the 2020 Public Internal Financial Control System All ministries are entrusted with: </vt:lpstr>
      <vt:lpstr>Annual Report on the Functioning of the 2020 Public Internal Financial Control System All ministries are entrusted with: </vt:lpstr>
      <vt:lpstr>PowerPoint prezentacija</vt:lpstr>
      <vt:lpstr>Institutional relations within the public sector</vt:lpstr>
      <vt:lpstr>PowerPoint prezentacija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Moonlight</dc:creator>
  <cp:lastModifiedBy>Tomislav Rajković</cp:lastModifiedBy>
  <cp:revision>248</cp:revision>
  <cp:lastPrinted>2022-04-29T10:17:48Z</cp:lastPrinted>
  <dcterms:created xsi:type="dcterms:W3CDTF">2021-03-17T10:18:25Z</dcterms:created>
  <dcterms:modified xsi:type="dcterms:W3CDTF">2022-04-29T10:37:39Z</dcterms:modified>
</cp:coreProperties>
</file>