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340" r:id="rId3"/>
    <p:sldId id="338" r:id="rId4"/>
    <p:sldId id="389" r:id="rId5"/>
    <p:sldId id="395" r:id="rId6"/>
    <p:sldId id="548" r:id="rId7"/>
    <p:sldId id="549" r:id="rId8"/>
    <p:sldId id="550" r:id="rId9"/>
    <p:sldId id="551" r:id="rId10"/>
    <p:sldId id="552" r:id="rId11"/>
    <p:sldId id="553" r:id="rId12"/>
    <p:sldId id="554" r:id="rId13"/>
    <p:sldId id="555" r:id="rId14"/>
    <p:sldId id="556" r:id="rId15"/>
    <p:sldId id="557" r:id="rId16"/>
    <p:sldId id="558" r:id="rId17"/>
    <p:sldId id="353" r:id="rId18"/>
    <p:sldId id="354" r:id="rId19"/>
    <p:sldId id="397" r:id="rId20"/>
    <p:sldId id="398" r:id="rId21"/>
    <p:sldId id="399" r:id="rId22"/>
    <p:sldId id="400" r:id="rId23"/>
    <p:sldId id="356" r:id="rId24"/>
    <p:sldId id="357" r:id="rId25"/>
    <p:sldId id="412" r:id="rId26"/>
    <p:sldId id="413" r:id="rId27"/>
    <p:sldId id="414" r:id="rId28"/>
    <p:sldId id="415" r:id="rId29"/>
    <p:sldId id="417" r:id="rId30"/>
    <p:sldId id="418" r:id="rId31"/>
    <p:sldId id="442" r:id="rId32"/>
    <p:sldId id="518" r:id="rId33"/>
    <p:sldId id="519" r:id="rId34"/>
    <p:sldId id="453" r:id="rId35"/>
    <p:sldId id="560" r:id="rId36"/>
    <p:sldId id="561" r:id="rId37"/>
    <p:sldId id="562" r:id="rId38"/>
    <p:sldId id="563" r:id="rId39"/>
    <p:sldId id="565" r:id="rId40"/>
    <p:sldId id="566" r:id="rId41"/>
    <p:sldId id="567" r:id="rId42"/>
    <p:sldId id="517" r:id="rId43"/>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343" autoAdjust="0"/>
  </p:normalViewPr>
  <p:slideViewPr>
    <p:cSldViewPr snapToGrid="0">
      <p:cViewPr varScale="1">
        <p:scale>
          <a:sx n="73" d="100"/>
          <a:sy n="73" d="100"/>
        </p:scale>
        <p:origin x="58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890568" cy="489502"/>
          </a:xfrm>
          <a:prstGeom prst="rect">
            <a:avLst/>
          </a:prstGeom>
        </p:spPr>
        <p:txBody>
          <a:bodyPr vert="horz" lIns="91010" tIns="45505" rIns="91010" bIns="45505" rtlCol="0"/>
          <a:lstStyle>
            <a:lvl1pPr algn="l">
              <a:defRPr sz="1200"/>
            </a:lvl1pPr>
          </a:lstStyle>
          <a:p>
            <a:endParaRPr lang="hr-HR"/>
          </a:p>
        </p:txBody>
      </p:sp>
      <p:sp>
        <p:nvSpPr>
          <p:cNvPr id="3" name="Rezervirano mjesto datuma 2"/>
          <p:cNvSpPr>
            <a:spLocks noGrp="1"/>
          </p:cNvSpPr>
          <p:nvPr>
            <p:ph type="dt" sz="quarter" idx="1"/>
          </p:nvPr>
        </p:nvSpPr>
        <p:spPr>
          <a:xfrm>
            <a:off x="3776946" y="0"/>
            <a:ext cx="2890568" cy="489502"/>
          </a:xfrm>
          <a:prstGeom prst="rect">
            <a:avLst/>
          </a:prstGeom>
        </p:spPr>
        <p:txBody>
          <a:bodyPr vert="horz" lIns="91010" tIns="45505" rIns="91010" bIns="45505" rtlCol="0"/>
          <a:lstStyle>
            <a:lvl1pPr algn="r">
              <a:defRPr sz="1200"/>
            </a:lvl1pPr>
          </a:lstStyle>
          <a:p>
            <a:fld id="{874D2F10-17B1-4805-A1AB-06A335220D2E}" type="datetimeFigureOut">
              <a:rPr lang="hr-HR" smtClean="0"/>
              <a:t>28.2.2022.</a:t>
            </a:fld>
            <a:endParaRPr lang="hr-HR"/>
          </a:p>
        </p:txBody>
      </p:sp>
      <p:sp>
        <p:nvSpPr>
          <p:cNvPr id="4" name="Rezervirano mjesto podnožja 3"/>
          <p:cNvSpPr>
            <a:spLocks noGrp="1"/>
          </p:cNvSpPr>
          <p:nvPr>
            <p:ph type="ftr" sz="quarter" idx="2"/>
          </p:nvPr>
        </p:nvSpPr>
        <p:spPr>
          <a:xfrm>
            <a:off x="0" y="9264098"/>
            <a:ext cx="2890568" cy="489502"/>
          </a:xfrm>
          <a:prstGeom prst="rect">
            <a:avLst/>
          </a:prstGeom>
        </p:spPr>
        <p:txBody>
          <a:bodyPr vert="horz" lIns="91010" tIns="45505" rIns="91010" bIns="45505" rtlCol="0" anchor="b"/>
          <a:lstStyle>
            <a:lvl1pPr algn="l">
              <a:defRPr sz="1200"/>
            </a:lvl1pPr>
          </a:lstStyle>
          <a:p>
            <a:endParaRPr lang="hr-HR"/>
          </a:p>
        </p:txBody>
      </p:sp>
      <p:sp>
        <p:nvSpPr>
          <p:cNvPr id="5" name="Rezervirano mjesto broja slajda 4"/>
          <p:cNvSpPr>
            <a:spLocks noGrp="1"/>
          </p:cNvSpPr>
          <p:nvPr>
            <p:ph type="sldNum" sz="quarter" idx="3"/>
          </p:nvPr>
        </p:nvSpPr>
        <p:spPr>
          <a:xfrm>
            <a:off x="3776946" y="9264098"/>
            <a:ext cx="2890568" cy="489502"/>
          </a:xfrm>
          <a:prstGeom prst="rect">
            <a:avLst/>
          </a:prstGeom>
        </p:spPr>
        <p:txBody>
          <a:bodyPr vert="horz" lIns="91010" tIns="45505" rIns="91010" bIns="45505" rtlCol="0" anchor="b"/>
          <a:lstStyle>
            <a:lvl1pPr algn="r">
              <a:defRPr sz="1200"/>
            </a:lvl1pPr>
          </a:lstStyle>
          <a:p>
            <a:fld id="{FF65E2E6-54A0-4F8F-882C-A42A5E47234C}" type="slidenum">
              <a:rPr lang="hr-HR" smtClean="0"/>
              <a:t>‹#›</a:t>
            </a:fld>
            <a:endParaRPr lang="hr-HR"/>
          </a:p>
        </p:txBody>
      </p:sp>
    </p:spTree>
    <p:extLst>
      <p:ext uri="{BB962C8B-B14F-4D97-AF65-F5344CB8AC3E}">
        <p14:creationId xmlns:p14="http://schemas.microsoft.com/office/powerpoint/2010/main" val="3257799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89374"/>
          </a:xfrm>
          <a:prstGeom prst="rect">
            <a:avLst/>
          </a:prstGeom>
        </p:spPr>
        <p:txBody>
          <a:bodyPr vert="horz" lIns="91010" tIns="45505" rIns="91010" bIns="45505" rtlCol="0"/>
          <a:lstStyle>
            <a:lvl1pPr algn="l">
              <a:defRPr sz="1200"/>
            </a:lvl1pPr>
          </a:lstStyle>
          <a:p>
            <a:endParaRPr lang="hr-HR"/>
          </a:p>
        </p:txBody>
      </p:sp>
      <p:sp>
        <p:nvSpPr>
          <p:cNvPr id="3" name="Date Placeholder 2"/>
          <p:cNvSpPr>
            <a:spLocks noGrp="1"/>
          </p:cNvSpPr>
          <p:nvPr>
            <p:ph type="dt" idx="1"/>
          </p:nvPr>
        </p:nvSpPr>
        <p:spPr>
          <a:xfrm>
            <a:off x="3777607" y="0"/>
            <a:ext cx="2889938" cy="489374"/>
          </a:xfrm>
          <a:prstGeom prst="rect">
            <a:avLst/>
          </a:prstGeom>
        </p:spPr>
        <p:txBody>
          <a:bodyPr vert="horz" lIns="91010" tIns="45505" rIns="91010" bIns="45505" rtlCol="0"/>
          <a:lstStyle>
            <a:lvl1pPr algn="r">
              <a:defRPr sz="1200"/>
            </a:lvl1pPr>
          </a:lstStyle>
          <a:p>
            <a:fld id="{48AC2A84-73B5-4617-9B00-925E4384B0D2}" type="datetimeFigureOut">
              <a:rPr lang="hr-HR" smtClean="0"/>
              <a:t>28.2.2022.</a:t>
            </a:fld>
            <a:endParaRPr lang="hr-HR"/>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010" tIns="45505" rIns="91010" bIns="45505" rtlCol="0" anchor="ctr"/>
          <a:lstStyle/>
          <a:p>
            <a:endParaRPr lang="hr-HR"/>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010" tIns="45505" rIns="91010" bIns="4550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1" y="9264227"/>
            <a:ext cx="2889938" cy="489373"/>
          </a:xfrm>
          <a:prstGeom prst="rect">
            <a:avLst/>
          </a:prstGeom>
        </p:spPr>
        <p:txBody>
          <a:bodyPr vert="horz" lIns="91010" tIns="45505" rIns="91010" bIns="45505" rtlCol="0" anchor="b"/>
          <a:lstStyle>
            <a:lvl1pPr algn="l">
              <a:defRPr sz="1200"/>
            </a:lvl1pPr>
          </a:lstStyle>
          <a:p>
            <a:endParaRPr lang="hr-HR"/>
          </a:p>
        </p:txBody>
      </p:sp>
      <p:sp>
        <p:nvSpPr>
          <p:cNvPr id="7" name="Slide Number Placeholder 6"/>
          <p:cNvSpPr>
            <a:spLocks noGrp="1"/>
          </p:cNvSpPr>
          <p:nvPr>
            <p:ph type="sldNum" sz="quarter" idx="5"/>
          </p:nvPr>
        </p:nvSpPr>
        <p:spPr>
          <a:xfrm>
            <a:off x="3777607" y="9264227"/>
            <a:ext cx="2889938" cy="489373"/>
          </a:xfrm>
          <a:prstGeom prst="rect">
            <a:avLst/>
          </a:prstGeom>
        </p:spPr>
        <p:txBody>
          <a:bodyPr vert="horz" lIns="91010" tIns="45505" rIns="91010" bIns="45505" rtlCol="0" anchor="b"/>
          <a:lstStyle>
            <a:lvl1pPr algn="r">
              <a:defRPr sz="1200"/>
            </a:lvl1pPr>
          </a:lstStyle>
          <a:p>
            <a:fld id="{AF6DF805-0FFA-42BF-BB3B-BF680301569F}" type="slidenum">
              <a:rPr lang="hr-HR" smtClean="0"/>
              <a:t>‹#›</a:t>
            </a:fld>
            <a:endParaRPr lang="hr-HR"/>
          </a:p>
        </p:txBody>
      </p:sp>
    </p:spTree>
    <p:extLst>
      <p:ext uri="{BB962C8B-B14F-4D97-AF65-F5344CB8AC3E}">
        <p14:creationId xmlns:p14="http://schemas.microsoft.com/office/powerpoint/2010/main" val="422456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a:ln/>
        </p:spPr>
      </p:sp>
      <p:sp>
        <p:nvSpPr>
          <p:cNvPr id="72707"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sr-Latn-RS" smtClean="0">
                <a:latin typeface="Arial" panose="020B0604020202020204" pitchFamily="34" charset="0"/>
              </a:rPr>
              <a:t>Što mislite koliko je ukupno, koliko ima lokalnih </a:t>
            </a:r>
          </a:p>
        </p:txBody>
      </p:sp>
    </p:spTree>
    <p:extLst>
      <p:ext uri="{BB962C8B-B14F-4D97-AF65-F5344CB8AC3E}">
        <p14:creationId xmlns:p14="http://schemas.microsoft.com/office/powerpoint/2010/main" val="1089798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r-Latn-RS" smtClean="0"/>
              <a:t>The role of the coordinator and working group i.e. the role of the finance unit in </a:t>
            </a:r>
            <a:r>
              <a:rPr lang="en-GB" altLang="sr-Latn-RS" smtClean="0"/>
              <a:t>programme</a:t>
            </a:r>
            <a:r>
              <a:rPr lang="en-US" altLang="sr-Latn-RS" smtClean="0"/>
              <a:t> budgeting (process of </a:t>
            </a:r>
            <a:r>
              <a:rPr lang="en-GB" altLang="sr-Latn-RS" smtClean="0"/>
              <a:t>programme</a:t>
            </a:r>
            <a:r>
              <a:rPr lang="en-US" altLang="sr-Latn-RS" smtClean="0"/>
              <a:t> and adequate activities/projects development</a:t>
            </a:r>
            <a:r>
              <a:rPr lang="hr-HR" altLang="sr-Latn-RS" smtClean="0"/>
              <a:t>)</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ヒラギノ角ゴ Pro W3" pitchFamily="-111" charset="-128"/>
              </a:defRPr>
            </a:lvl1pPr>
            <a:lvl2pPr marL="730250" indent="-280988">
              <a:defRPr>
                <a:solidFill>
                  <a:schemeClr val="tx1"/>
                </a:solidFill>
                <a:latin typeface="Arial" panose="020B0604020202020204" pitchFamily="34" charset="0"/>
                <a:ea typeface="ヒラギノ角ゴ Pro W3" pitchFamily="-111" charset="-128"/>
              </a:defRPr>
            </a:lvl2pPr>
            <a:lvl3pPr marL="1125538" indent="-223838">
              <a:defRPr>
                <a:solidFill>
                  <a:schemeClr val="tx1"/>
                </a:solidFill>
                <a:latin typeface="Arial" panose="020B0604020202020204" pitchFamily="34" charset="0"/>
                <a:ea typeface="ヒラギノ角ゴ Pro W3" pitchFamily="-111" charset="-128"/>
              </a:defRPr>
            </a:lvl3pPr>
            <a:lvl4pPr marL="1574800" indent="-223838">
              <a:defRPr>
                <a:solidFill>
                  <a:schemeClr val="tx1"/>
                </a:solidFill>
                <a:latin typeface="Arial" panose="020B0604020202020204" pitchFamily="34" charset="0"/>
                <a:ea typeface="ヒラギノ角ゴ Pro W3" pitchFamily="-111" charset="-128"/>
              </a:defRPr>
            </a:lvl4pPr>
            <a:lvl5pPr marL="2025650" indent="-223838">
              <a:defRPr>
                <a:solidFill>
                  <a:schemeClr val="tx1"/>
                </a:solidFill>
                <a:latin typeface="Arial" panose="020B0604020202020204" pitchFamily="34" charset="0"/>
                <a:ea typeface="ヒラギノ角ゴ Pro W3" pitchFamily="-111" charset="-128"/>
              </a:defRPr>
            </a:lvl5pPr>
            <a:lvl6pPr marL="2482850" indent="-223838" defTabSz="457200" eaLnBrk="0" fontAlgn="base" hangingPunct="0">
              <a:spcBef>
                <a:spcPct val="0"/>
              </a:spcBef>
              <a:spcAft>
                <a:spcPct val="0"/>
              </a:spcAft>
              <a:defRPr>
                <a:solidFill>
                  <a:schemeClr val="tx1"/>
                </a:solidFill>
                <a:latin typeface="Arial" panose="020B0604020202020204" pitchFamily="34" charset="0"/>
                <a:ea typeface="ヒラギノ角ゴ Pro W3" pitchFamily="-111" charset="-128"/>
              </a:defRPr>
            </a:lvl6pPr>
            <a:lvl7pPr marL="2940050" indent="-223838" defTabSz="457200" eaLnBrk="0" fontAlgn="base" hangingPunct="0">
              <a:spcBef>
                <a:spcPct val="0"/>
              </a:spcBef>
              <a:spcAft>
                <a:spcPct val="0"/>
              </a:spcAft>
              <a:defRPr>
                <a:solidFill>
                  <a:schemeClr val="tx1"/>
                </a:solidFill>
                <a:latin typeface="Arial" panose="020B0604020202020204" pitchFamily="34" charset="0"/>
                <a:ea typeface="ヒラギノ角ゴ Pro W3" pitchFamily="-111" charset="-128"/>
              </a:defRPr>
            </a:lvl7pPr>
            <a:lvl8pPr marL="3397250" indent="-223838" defTabSz="457200" eaLnBrk="0" fontAlgn="base" hangingPunct="0">
              <a:spcBef>
                <a:spcPct val="0"/>
              </a:spcBef>
              <a:spcAft>
                <a:spcPct val="0"/>
              </a:spcAft>
              <a:defRPr>
                <a:solidFill>
                  <a:schemeClr val="tx1"/>
                </a:solidFill>
                <a:latin typeface="Arial" panose="020B0604020202020204" pitchFamily="34" charset="0"/>
                <a:ea typeface="ヒラギノ角ゴ Pro W3" pitchFamily="-111" charset="-128"/>
              </a:defRPr>
            </a:lvl8pPr>
            <a:lvl9pPr marL="3854450" indent="-223838" defTabSz="457200" eaLnBrk="0" fontAlgn="base" hangingPunct="0">
              <a:spcBef>
                <a:spcPct val="0"/>
              </a:spcBef>
              <a:spcAft>
                <a:spcPct val="0"/>
              </a:spcAft>
              <a:defRPr>
                <a:solidFill>
                  <a:schemeClr val="tx1"/>
                </a:solidFill>
                <a:latin typeface="Arial" panose="020B0604020202020204" pitchFamily="34" charset="0"/>
                <a:ea typeface="ヒラギノ角ゴ Pro W3" pitchFamily="-111" charset="-128"/>
              </a:defRPr>
            </a:lvl9pPr>
          </a:lstStyle>
          <a:p>
            <a:fld id="{29DE0891-43C6-48FF-91C9-88CC7F2356BF}" type="slidenum">
              <a:rPr lang="en-US" altLang="sr-Latn-RS" smtClean="0">
                <a:latin typeface="Calibri" panose="020F0502020204030204" pitchFamily="34" charset="0"/>
              </a:rPr>
              <a:pPr/>
              <a:t>34</a:t>
            </a:fld>
            <a:endParaRPr lang="en-US" altLang="sr-Latn-RS" smtClean="0">
              <a:latin typeface="Calibri" panose="020F0502020204030204" pitchFamily="34" charset="0"/>
            </a:endParaRPr>
          </a:p>
        </p:txBody>
      </p:sp>
    </p:spTree>
    <p:extLst>
      <p:ext uri="{BB962C8B-B14F-4D97-AF65-F5344CB8AC3E}">
        <p14:creationId xmlns:p14="http://schemas.microsoft.com/office/powerpoint/2010/main" val="1866468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AB7EE71-280D-428A-B0A7-DED22E992340}" type="slidenum">
              <a:rPr lang="hr-HR" altLang="sr-Latn-RS" sz="1200">
                <a:cs typeface="Arial" panose="020B0604020202020204" pitchFamily="34" charset="0"/>
              </a:rPr>
              <a:pPr algn="r" eaLnBrk="1" hangingPunct="1"/>
              <a:t>35</a:t>
            </a:fld>
            <a:endParaRPr lang="hr-HR" altLang="sr-Latn-RS" sz="1200">
              <a:cs typeface="Arial" panose="020B0604020202020204" pitchFamily="34" charset="0"/>
            </a:endParaRPr>
          </a:p>
        </p:txBody>
      </p:sp>
      <p:sp>
        <p:nvSpPr>
          <p:cNvPr id="6147" name="Rectangle 2"/>
          <p:cNvSpPr>
            <a:spLocks noRot="1" noChangeArrowheads="1" noTextEdit="1"/>
          </p:cNvSpPr>
          <p:nvPr>
            <p:ph type="sldImg"/>
          </p:nvPr>
        </p:nvSpPr>
        <p:spPr>
          <a:xfrm>
            <a:off x="917575" y="744538"/>
            <a:ext cx="4962525" cy="3722687"/>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sr-Latn-RS" smtClean="0"/>
          </a:p>
        </p:txBody>
      </p:sp>
    </p:spTree>
    <p:extLst>
      <p:ext uri="{BB962C8B-B14F-4D97-AF65-F5344CB8AC3E}">
        <p14:creationId xmlns:p14="http://schemas.microsoft.com/office/powerpoint/2010/main" val="384370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Rot="1" noChangeArrowheads="1" noTextEdit="1"/>
          </p:cNvSpPr>
          <p:nvPr>
            <p:ph type="sldImg"/>
          </p:nvPr>
        </p:nvSpPr>
        <p:spPr>
          <a:xfrm>
            <a:off x="917575" y="744538"/>
            <a:ext cx="4962525" cy="3722687"/>
          </a:xfrm>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p>
          <a:p>
            <a:endParaRPr lang="hr-HR" altLang="sr-Latn-RS" smtClean="0"/>
          </a:p>
        </p:txBody>
      </p:sp>
    </p:spTree>
    <p:extLst>
      <p:ext uri="{BB962C8B-B14F-4D97-AF65-F5344CB8AC3E}">
        <p14:creationId xmlns:p14="http://schemas.microsoft.com/office/powerpoint/2010/main" val="201623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Rot="1" noChangeArrowheads="1" noTextEdit="1"/>
          </p:cNvSpPr>
          <p:nvPr>
            <p:ph type="sldImg"/>
          </p:nvPr>
        </p:nvSpPr>
        <p:spPr>
          <a:xfrm>
            <a:off x="917575" y="744538"/>
            <a:ext cx="4962525" cy="37226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sr-Latn-RS" smtClean="0"/>
              <a:t>Agencija za regulaciju tržišta željez.usluga – kakav je odnos s MPPI?</a:t>
            </a:r>
          </a:p>
          <a:p>
            <a:r>
              <a:rPr lang="hr-HR" altLang="sr-Latn-RS" smtClean="0"/>
              <a:t>Proračun za 2013. 5.913.645.238 kn</a:t>
            </a:r>
          </a:p>
          <a:p>
            <a:r>
              <a:rPr lang="hr-HR" altLang="sr-Latn-RS" smtClean="0"/>
              <a:t>Subvencije trgovačkim društvima 34,91%</a:t>
            </a:r>
          </a:p>
          <a:p>
            <a:endParaRPr lang="hr-HR" altLang="sr-Latn-RS" smtClean="0"/>
          </a:p>
        </p:txBody>
      </p:sp>
    </p:spTree>
    <p:extLst>
      <p:ext uri="{BB962C8B-B14F-4D97-AF65-F5344CB8AC3E}">
        <p14:creationId xmlns:p14="http://schemas.microsoft.com/office/powerpoint/2010/main" val="56594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sr-Latn-RS" smtClean="0"/>
              <a:t>Unutarnja revizija je organizacijski ustrojena na takav način da je osigurana njena neovisnost</a:t>
            </a:r>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1600">
                <a:solidFill>
                  <a:schemeClr val="tx1"/>
                </a:solidFill>
                <a:latin typeface="Arial" panose="020B0604020202020204" pitchFamily="34" charset="0"/>
              </a:defRPr>
            </a:lvl1pPr>
            <a:lvl2pPr marL="742950" indent="-285750" defTabSz="949325">
              <a:defRPr sz="1600">
                <a:solidFill>
                  <a:schemeClr val="tx1"/>
                </a:solidFill>
                <a:latin typeface="Arial" panose="020B0604020202020204" pitchFamily="34" charset="0"/>
              </a:defRPr>
            </a:lvl2pPr>
            <a:lvl3pPr marL="1143000" indent="-228600" defTabSz="949325">
              <a:defRPr sz="1600">
                <a:solidFill>
                  <a:schemeClr val="tx1"/>
                </a:solidFill>
                <a:latin typeface="Arial" panose="020B0604020202020204" pitchFamily="34" charset="0"/>
              </a:defRPr>
            </a:lvl3pPr>
            <a:lvl4pPr marL="1600200" indent="-228600" defTabSz="949325">
              <a:defRPr sz="1600">
                <a:solidFill>
                  <a:schemeClr val="tx1"/>
                </a:solidFill>
                <a:latin typeface="Arial" panose="020B0604020202020204" pitchFamily="34" charset="0"/>
              </a:defRPr>
            </a:lvl4pPr>
            <a:lvl5pPr marL="2057400" indent="-228600" defTabSz="949325">
              <a:defRPr sz="16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600">
                <a:solidFill>
                  <a:schemeClr val="tx1"/>
                </a:solidFill>
                <a:latin typeface="Arial" panose="020B0604020202020204" pitchFamily="34" charset="0"/>
              </a:defRPr>
            </a:lvl9pPr>
          </a:lstStyle>
          <a:p>
            <a:fld id="{9824375C-7161-43AF-9BA7-A2119D7F1D38}" type="slidenum">
              <a:rPr lang="en-US" altLang="sr-Latn-RS" sz="1300">
                <a:latin typeface="Tahoma" panose="020B0604030504040204" pitchFamily="34" charset="0"/>
              </a:rPr>
              <a:pPr/>
              <a:t>39</a:t>
            </a:fld>
            <a:endParaRPr lang="en-US" altLang="sr-Latn-RS" sz="1300">
              <a:latin typeface="Tahoma" panose="020B0604030504040204" pitchFamily="34" charset="0"/>
            </a:endParaRPr>
          </a:p>
        </p:txBody>
      </p:sp>
    </p:spTree>
    <p:extLst>
      <p:ext uri="{BB962C8B-B14F-4D97-AF65-F5344CB8AC3E}">
        <p14:creationId xmlns:p14="http://schemas.microsoft.com/office/powerpoint/2010/main" val="1222837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sr-Latn-RS" smtClean="0"/>
              <a:t>Odjel za revizije informacijskih sustava i predpristupnih programa EU</a:t>
            </a:r>
          </a:p>
          <a:p>
            <a:r>
              <a:rPr lang="hr-HR" altLang="sr-Latn-RS" smtClean="0"/>
              <a:t>Odjel za revizije poslovnih sustava</a:t>
            </a:r>
          </a:p>
          <a:p>
            <a:r>
              <a:rPr lang="hr-HR" altLang="sr-Latn-RS" smtClean="0"/>
              <a:t>Odjel za revizije u području veterinarstva i sigurnosti hrane</a:t>
            </a:r>
          </a:p>
        </p:txBody>
      </p:sp>
    </p:spTree>
    <p:extLst>
      <p:ext uri="{BB962C8B-B14F-4D97-AF65-F5344CB8AC3E}">
        <p14:creationId xmlns:p14="http://schemas.microsoft.com/office/powerpoint/2010/main" val="3736383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sr-Latn-RS" b="1" smtClean="0"/>
              <a:t>SAMOSTALNA SLUŽBA ZA UNUTARNJU REVIZIJU1</a:t>
            </a:r>
            <a:r>
              <a:rPr lang="hr-HR" altLang="sr-Latn-RS" smtClean="0"/>
              <a:t>4.1. Odjel za revizije poslovnih sustava i EU fondova74.2. Odjel za revizije veterinarstva i sigurnosti hrane4</a:t>
            </a:r>
          </a:p>
        </p:txBody>
      </p:sp>
    </p:spTree>
    <p:extLst>
      <p:ext uri="{BB962C8B-B14F-4D97-AF65-F5344CB8AC3E}">
        <p14:creationId xmlns:p14="http://schemas.microsoft.com/office/powerpoint/2010/main" val="168923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hr-HR" sz="1200" kern="1200" dirty="0" smtClean="0">
                <a:solidFill>
                  <a:schemeClr val="tx1"/>
                </a:solidFill>
                <a:effectLst/>
                <a:latin typeface="+mn-lt"/>
                <a:ea typeface="+mn-ea"/>
                <a:cs typeface="+mn-cs"/>
              </a:rPr>
              <a:t>The </a:t>
            </a:r>
            <a:r>
              <a:rPr lang="hr-HR" sz="1200" kern="1200" dirty="0" err="1" smtClean="0">
                <a:solidFill>
                  <a:schemeClr val="tx1"/>
                </a:solidFill>
                <a:effectLst/>
                <a:latin typeface="+mn-lt"/>
                <a:ea typeface="+mn-ea"/>
                <a:cs typeface="+mn-cs"/>
              </a:rPr>
              <a:t>head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parent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shall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accountable</a:t>
            </a:r>
            <a:r>
              <a:rPr lang="hr-HR" sz="1200" kern="1200" dirty="0" smtClean="0">
                <a:solidFill>
                  <a:schemeClr val="tx1"/>
                </a:solidFill>
                <a:effectLst/>
                <a:latin typeface="+mn-lt"/>
                <a:ea typeface="+mn-ea"/>
                <a:cs typeface="+mn-cs"/>
              </a:rPr>
              <a:t> to the </a:t>
            </a:r>
            <a:r>
              <a:rPr lang="hr-HR" sz="1200" kern="1200" dirty="0" err="1" smtClean="0">
                <a:solidFill>
                  <a:schemeClr val="tx1"/>
                </a:solidFill>
                <a:effectLst/>
                <a:latin typeface="+mn-lt"/>
                <a:ea typeface="+mn-ea"/>
                <a:cs typeface="+mn-cs"/>
              </a:rPr>
              <a:t>body</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that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appointed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him</a:t>
            </a:r>
            <a:r>
              <a:rPr lang="hr-HR" sz="1200" kern="1200" dirty="0" smtClean="0">
                <a:solidFill>
                  <a:schemeClr val="tx1"/>
                </a:solidFill>
                <a:effectLst/>
                <a:latin typeface="+mn-lt"/>
                <a:ea typeface="+mn-ea"/>
                <a:cs typeface="+mn-cs"/>
              </a:rPr>
              <a:t>/</a:t>
            </a:r>
            <a:r>
              <a:rPr lang="hr-HR" sz="1200" kern="1200" dirty="0" err="1" smtClean="0">
                <a:solidFill>
                  <a:schemeClr val="tx1"/>
                </a:solidFill>
                <a:effectLst/>
                <a:latin typeface="+mn-lt"/>
                <a:ea typeface="+mn-ea"/>
                <a:cs typeface="+mn-cs"/>
              </a:rPr>
              <a:t>her</a:t>
            </a:r>
            <a:r>
              <a:rPr lang="hr-HR" sz="1200" kern="1200" dirty="0" smtClean="0">
                <a:solidFill>
                  <a:schemeClr val="tx1"/>
                </a:solidFill>
                <a:effectLst/>
                <a:latin typeface="+mn-lt"/>
                <a:ea typeface="+mn-ea"/>
                <a:cs typeface="+mn-cs"/>
              </a:rPr>
              <a:t> for development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efficient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effective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financial</a:t>
            </a:r>
            <a:r>
              <a:rPr lang="hr-HR" sz="1200" kern="1200" dirty="0" smtClean="0">
                <a:solidFill>
                  <a:schemeClr val="tx1"/>
                </a:solidFill>
                <a:effectLst/>
                <a:latin typeface="+mn-lt"/>
                <a:ea typeface="+mn-ea"/>
                <a:cs typeface="+mn-cs"/>
              </a:rPr>
              <a:t> management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control</a:t>
            </a:r>
            <a:r>
              <a:rPr lang="hr-HR" sz="1200" kern="1200" dirty="0" smtClean="0">
                <a:solidFill>
                  <a:schemeClr val="tx1"/>
                </a:solidFill>
                <a:effectLst/>
                <a:latin typeface="+mn-lt"/>
                <a:ea typeface="+mn-ea"/>
                <a:cs typeface="+mn-cs"/>
              </a:rPr>
              <a:t> system</a:t>
            </a:r>
            <a:r>
              <a:rPr lang="en-US" sz="1200" kern="1200" dirty="0" smtClean="0">
                <a:solidFill>
                  <a:schemeClr val="tx1"/>
                </a:solidFill>
                <a:effectLst/>
                <a:latin typeface="+mn-lt"/>
                <a:ea typeface="+mn-ea"/>
                <a:cs typeface="+mn-cs"/>
              </a:rPr>
              <a:t>.</a:t>
            </a:r>
            <a:endParaRPr lang="hr-H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a:t>
            </a:r>
            <a:r>
              <a:rPr lang="hr-HR" sz="1200" kern="1200" dirty="0" smtClean="0">
                <a:solidFill>
                  <a:schemeClr val="tx1"/>
                </a:solidFill>
                <a:effectLst/>
                <a:latin typeface="+mn-lt"/>
                <a:ea typeface="+mn-ea"/>
                <a:cs typeface="+mn-cs"/>
              </a:rPr>
              <a:t>The </a:t>
            </a:r>
            <a:r>
              <a:rPr lang="hr-HR" sz="1200" kern="1200" dirty="0" err="1" smtClean="0">
                <a:solidFill>
                  <a:schemeClr val="tx1"/>
                </a:solidFill>
                <a:effectLst/>
                <a:latin typeface="+mn-lt"/>
                <a:ea typeface="+mn-ea"/>
                <a:cs typeface="+mn-cs"/>
              </a:rPr>
              <a:t>head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publicly</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owned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enterprise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shall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accountable</a:t>
            </a:r>
            <a:r>
              <a:rPr lang="hr-HR" sz="1200" kern="1200" dirty="0" smtClean="0">
                <a:solidFill>
                  <a:schemeClr val="tx1"/>
                </a:solidFill>
                <a:effectLst/>
                <a:latin typeface="+mn-lt"/>
                <a:ea typeface="+mn-ea"/>
                <a:cs typeface="+mn-cs"/>
              </a:rPr>
              <a:t> to the </a:t>
            </a:r>
            <a:r>
              <a:rPr lang="hr-HR" sz="1200" kern="1200" dirty="0" err="1" smtClean="0">
                <a:solidFill>
                  <a:schemeClr val="tx1"/>
                </a:solidFill>
                <a:effectLst/>
                <a:latin typeface="+mn-lt"/>
                <a:ea typeface="+mn-ea"/>
                <a:cs typeface="+mn-cs"/>
              </a:rPr>
              <a:t>supervisory</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board</a:t>
            </a:r>
            <a:r>
              <a:rPr lang="hr-HR" sz="1200" kern="1200" dirty="0" smtClean="0">
                <a:solidFill>
                  <a:schemeClr val="tx1"/>
                </a:solidFill>
                <a:effectLst/>
                <a:latin typeface="+mn-lt"/>
                <a:ea typeface="+mn-ea"/>
                <a:cs typeface="+mn-cs"/>
              </a:rPr>
              <a:t> for the development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efficient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effective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financial</a:t>
            </a:r>
            <a:r>
              <a:rPr lang="hr-HR" sz="1200" kern="1200" dirty="0" smtClean="0">
                <a:solidFill>
                  <a:schemeClr val="tx1"/>
                </a:solidFill>
                <a:effectLst/>
                <a:latin typeface="+mn-lt"/>
                <a:ea typeface="+mn-ea"/>
                <a:cs typeface="+mn-cs"/>
              </a:rPr>
              <a:t> management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control</a:t>
            </a:r>
            <a:r>
              <a:rPr lang="hr-HR" sz="1200" kern="1200" dirty="0" smtClean="0">
                <a:solidFill>
                  <a:schemeClr val="tx1"/>
                </a:solidFill>
                <a:effectLst/>
                <a:latin typeface="+mn-lt"/>
                <a:ea typeface="+mn-ea"/>
                <a:cs typeface="+mn-cs"/>
              </a:rPr>
              <a:t> system</a:t>
            </a:r>
            <a:r>
              <a:rPr lang="en-US" sz="1200" kern="1200" dirty="0" smtClean="0">
                <a:solidFill>
                  <a:schemeClr val="tx1"/>
                </a:solidFill>
                <a:effectLst/>
                <a:latin typeface="+mn-lt"/>
                <a:ea typeface="+mn-ea"/>
                <a:cs typeface="+mn-cs"/>
              </a:rPr>
              <a:t>.</a:t>
            </a:r>
            <a:endParaRPr lang="hr-HR" sz="1200" kern="1200" dirty="0" smtClean="0">
              <a:solidFill>
                <a:schemeClr val="tx1"/>
              </a:solidFill>
              <a:effectLst/>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3EB3DB69-7A34-48EF-9309-04382A7DADB3}" type="slidenum">
              <a:rPr lang="hr-HR" smtClean="0"/>
              <a:t>7</a:t>
            </a:fld>
            <a:endParaRPr lang="hr-HR"/>
          </a:p>
        </p:txBody>
      </p:sp>
    </p:spTree>
    <p:extLst>
      <p:ext uri="{BB962C8B-B14F-4D97-AF65-F5344CB8AC3E}">
        <p14:creationId xmlns:p14="http://schemas.microsoft.com/office/powerpoint/2010/main" val="8263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hr-HR" sz="1200" kern="1200" dirty="0" smtClean="0">
                <a:solidFill>
                  <a:schemeClr val="tx1"/>
                </a:solidFill>
                <a:effectLst/>
                <a:latin typeface="+mn-lt"/>
                <a:ea typeface="+mn-ea"/>
                <a:cs typeface="+mn-cs"/>
              </a:rPr>
              <a:t>The </a:t>
            </a:r>
            <a:r>
              <a:rPr lang="hr-HR" sz="1200" kern="1200" dirty="0" err="1" smtClean="0">
                <a:solidFill>
                  <a:schemeClr val="tx1"/>
                </a:solidFill>
                <a:effectLst/>
                <a:latin typeface="+mn-lt"/>
                <a:ea typeface="+mn-ea"/>
                <a:cs typeface="+mn-cs"/>
              </a:rPr>
              <a:t>head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parent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shall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accountable</a:t>
            </a:r>
            <a:r>
              <a:rPr lang="hr-HR" sz="1200" kern="1200" dirty="0" smtClean="0">
                <a:solidFill>
                  <a:schemeClr val="tx1"/>
                </a:solidFill>
                <a:effectLst/>
                <a:latin typeface="+mn-lt"/>
                <a:ea typeface="+mn-ea"/>
                <a:cs typeface="+mn-cs"/>
              </a:rPr>
              <a:t> to the </a:t>
            </a:r>
            <a:r>
              <a:rPr lang="hr-HR" sz="1200" kern="1200" dirty="0" err="1" smtClean="0">
                <a:solidFill>
                  <a:schemeClr val="tx1"/>
                </a:solidFill>
                <a:effectLst/>
                <a:latin typeface="+mn-lt"/>
                <a:ea typeface="+mn-ea"/>
                <a:cs typeface="+mn-cs"/>
              </a:rPr>
              <a:t>body</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that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appointed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him</a:t>
            </a:r>
            <a:r>
              <a:rPr lang="hr-HR" sz="1200" kern="1200" dirty="0" smtClean="0">
                <a:solidFill>
                  <a:schemeClr val="tx1"/>
                </a:solidFill>
                <a:effectLst/>
                <a:latin typeface="+mn-lt"/>
                <a:ea typeface="+mn-ea"/>
                <a:cs typeface="+mn-cs"/>
              </a:rPr>
              <a:t>/</a:t>
            </a:r>
            <a:r>
              <a:rPr lang="hr-HR" sz="1200" kern="1200" dirty="0" err="1" smtClean="0">
                <a:solidFill>
                  <a:schemeClr val="tx1"/>
                </a:solidFill>
                <a:effectLst/>
                <a:latin typeface="+mn-lt"/>
                <a:ea typeface="+mn-ea"/>
                <a:cs typeface="+mn-cs"/>
              </a:rPr>
              <a:t>her</a:t>
            </a:r>
            <a:r>
              <a:rPr lang="hr-HR" sz="1200" kern="1200" dirty="0" smtClean="0">
                <a:solidFill>
                  <a:schemeClr val="tx1"/>
                </a:solidFill>
                <a:effectLst/>
                <a:latin typeface="+mn-lt"/>
                <a:ea typeface="+mn-ea"/>
                <a:cs typeface="+mn-cs"/>
              </a:rPr>
              <a:t> for development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efficient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effective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financial</a:t>
            </a:r>
            <a:r>
              <a:rPr lang="hr-HR" sz="1200" kern="1200" dirty="0" smtClean="0">
                <a:solidFill>
                  <a:schemeClr val="tx1"/>
                </a:solidFill>
                <a:effectLst/>
                <a:latin typeface="+mn-lt"/>
                <a:ea typeface="+mn-ea"/>
                <a:cs typeface="+mn-cs"/>
              </a:rPr>
              <a:t> management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control</a:t>
            </a:r>
            <a:r>
              <a:rPr lang="hr-HR" sz="1200" kern="1200" dirty="0" smtClean="0">
                <a:solidFill>
                  <a:schemeClr val="tx1"/>
                </a:solidFill>
                <a:effectLst/>
                <a:latin typeface="+mn-lt"/>
                <a:ea typeface="+mn-ea"/>
                <a:cs typeface="+mn-cs"/>
              </a:rPr>
              <a:t> system</a:t>
            </a:r>
            <a:r>
              <a:rPr lang="en-US" sz="1200" kern="1200" dirty="0" smtClean="0">
                <a:solidFill>
                  <a:schemeClr val="tx1"/>
                </a:solidFill>
                <a:effectLst/>
                <a:latin typeface="+mn-lt"/>
                <a:ea typeface="+mn-ea"/>
                <a:cs typeface="+mn-cs"/>
              </a:rPr>
              <a:t>.</a:t>
            </a:r>
            <a:endParaRPr lang="hr-H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a:t>
            </a:r>
            <a:r>
              <a:rPr lang="hr-HR" sz="1200" kern="1200" dirty="0" smtClean="0">
                <a:solidFill>
                  <a:schemeClr val="tx1"/>
                </a:solidFill>
                <a:effectLst/>
                <a:latin typeface="+mn-lt"/>
                <a:ea typeface="+mn-ea"/>
                <a:cs typeface="+mn-cs"/>
              </a:rPr>
              <a:t>The </a:t>
            </a:r>
            <a:r>
              <a:rPr lang="hr-HR" sz="1200" kern="1200" dirty="0" err="1" smtClean="0">
                <a:solidFill>
                  <a:schemeClr val="tx1"/>
                </a:solidFill>
                <a:effectLst/>
                <a:latin typeface="+mn-lt"/>
                <a:ea typeface="+mn-ea"/>
                <a:cs typeface="+mn-cs"/>
              </a:rPr>
              <a:t>head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publicly</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owned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enterprise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shall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accountable</a:t>
            </a:r>
            <a:r>
              <a:rPr lang="hr-HR" sz="1200" kern="1200" dirty="0" smtClean="0">
                <a:solidFill>
                  <a:schemeClr val="tx1"/>
                </a:solidFill>
                <a:effectLst/>
                <a:latin typeface="+mn-lt"/>
                <a:ea typeface="+mn-ea"/>
                <a:cs typeface="+mn-cs"/>
              </a:rPr>
              <a:t> to the </a:t>
            </a:r>
            <a:r>
              <a:rPr lang="hr-HR" sz="1200" kern="1200" dirty="0" err="1" smtClean="0">
                <a:solidFill>
                  <a:schemeClr val="tx1"/>
                </a:solidFill>
                <a:effectLst/>
                <a:latin typeface="+mn-lt"/>
                <a:ea typeface="+mn-ea"/>
                <a:cs typeface="+mn-cs"/>
              </a:rPr>
              <a:t>supervisory</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board</a:t>
            </a:r>
            <a:r>
              <a:rPr lang="hr-HR" sz="1200" kern="1200" dirty="0" smtClean="0">
                <a:solidFill>
                  <a:schemeClr val="tx1"/>
                </a:solidFill>
                <a:effectLst/>
                <a:latin typeface="+mn-lt"/>
                <a:ea typeface="+mn-ea"/>
                <a:cs typeface="+mn-cs"/>
              </a:rPr>
              <a:t> for the development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efficient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effective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financial</a:t>
            </a:r>
            <a:r>
              <a:rPr lang="hr-HR" sz="1200" kern="1200" dirty="0" smtClean="0">
                <a:solidFill>
                  <a:schemeClr val="tx1"/>
                </a:solidFill>
                <a:effectLst/>
                <a:latin typeface="+mn-lt"/>
                <a:ea typeface="+mn-ea"/>
                <a:cs typeface="+mn-cs"/>
              </a:rPr>
              <a:t> management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control</a:t>
            </a:r>
            <a:r>
              <a:rPr lang="hr-HR" sz="1200" kern="1200" dirty="0" smtClean="0">
                <a:solidFill>
                  <a:schemeClr val="tx1"/>
                </a:solidFill>
                <a:effectLst/>
                <a:latin typeface="+mn-lt"/>
                <a:ea typeface="+mn-ea"/>
                <a:cs typeface="+mn-cs"/>
              </a:rPr>
              <a:t> system</a:t>
            </a:r>
            <a:r>
              <a:rPr lang="en-US" sz="1200" kern="1200" dirty="0" smtClean="0">
                <a:solidFill>
                  <a:schemeClr val="tx1"/>
                </a:solidFill>
                <a:effectLst/>
                <a:latin typeface="+mn-lt"/>
                <a:ea typeface="+mn-ea"/>
                <a:cs typeface="+mn-cs"/>
              </a:rPr>
              <a:t>.</a:t>
            </a:r>
            <a:endParaRPr lang="hr-HR" sz="1200" kern="1200" dirty="0" smtClean="0">
              <a:solidFill>
                <a:schemeClr val="tx1"/>
              </a:solidFill>
              <a:effectLst/>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3EB3DB69-7A34-48EF-9309-04382A7DADB3}" type="slidenum">
              <a:rPr lang="hr-HR" smtClean="0"/>
              <a:t>8</a:t>
            </a:fld>
            <a:endParaRPr lang="hr-HR"/>
          </a:p>
        </p:txBody>
      </p:sp>
    </p:spTree>
    <p:extLst>
      <p:ext uri="{BB962C8B-B14F-4D97-AF65-F5344CB8AC3E}">
        <p14:creationId xmlns:p14="http://schemas.microsoft.com/office/powerpoint/2010/main" val="69688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3EB3DB69-7A34-48EF-9309-04382A7DADB3}" type="slidenum">
              <a:rPr lang="hr-HR" smtClean="0"/>
              <a:t>22</a:t>
            </a:fld>
            <a:endParaRPr lang="hr-HR"/>
          </a:p>
        </p:txBody>
      </p:sp>
    </p:spTree>
    <p:extLst>
      <p:ext uri="{BB962C8B-B14F-4D97-AF65-F5344CB8AC3E}">
        <p14:creationId xmlns:p14="http://schemas.microsoft.com/office/powerpoint/2010/main" val="39408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solidFill>
                  <a:srgbClr val="FF0000"/>
                </a:solidFill>
              </a:rPr>
              <a:t>The </a:t>
            </a:r>
            <a:r>
              <a:rPr lang="hr-HR" dirty="0" err="1" smtClean="0">
                <a:solidFill>
                  <a:srgbClr val="FF0000"/>
                </a:solidFill>
              </a:rPr>
              <a:t>head</a:t>
            </a:r>
            <a:r>
              <a:rPr lang="hr-HR" dirty="0" smtClean="0">
                <a:solidFill>
                  <a:srgbClr val="FF0000"/>
                </a:solidFill>
              </a:rPr>
              <a:t> </a:t>
            </a:r>
            <a:r>
              <a:rPr lang="hr-HR" dirty="0" err="1" smtClean="0">
                <a:solidFill>
                  <a:srgbClr val="FF0000"/>
                </a:solidFill>
              </a:rPr>
              <a:t>of</a:t>
            </a:r>
            <a:r>
              <a:rPr lang="hr-HR" dirty="0" smtClean="0">
                <a:solidFill>
                  <a:srgbClr val="FF0000"/>
                </a:solidFill>
              </a:rPr>
              <a:t> the </a:t>
            </a:r>
            <a:r>
              <a:rPr lang="hr-HR" dirty="0" err="1" smtClean="0">
                <a:solidFill>
                  <a:srgbClr val="FF0000"/>
                </a:solidFill>
              </a:rPr>
              <a:t>parent</a:t>
            </a:r>
            <a:r>
              <a:rPr lang="hr-HR" dirty="0" smtClean="0">
                <a:solidFill>
                  <a:srgbClr val="FF0000"/>
                </a:solidFill>
              </a:rPr>
              <a:t> </a:t>
            </a:r>
            <a:r>
              <a:rPr lang="en-GB" dirty="0" smtClean="0">
                <a:solidFill>
                  <a:srgbClr val="FF0000"/>
                </a:solidFill>
              </a:rPr>
              <a:t>budget user shall </a:t>
            </a:r>
            <a:r>
              <a:rPr lang="hr-HR" dirty="0" err="1" smtClean="0">
                <a:solidFill>
                  <a:srgbClr val="FF0000"/>
                </a:solidFill>
              </a:rPr>
              <a:t>regulate</a:t>
            </a:r>
            <a:r>
              <a:rPr lang="hr-HR" dirty="0" smtClean="0">
                <a:solidFill>
                  <a:srgbClr val="FF0000"/>
                </a:solidFill>
              </a:rPr>
              <a:t> the </a:t>
            </a:r>
            <a:r>
              <a:rPr lang="hr-HR" dirty="0" err="1" smtClean="0">
                <a:solidFill>
                  <a:srgbClr val="FF0000"/>
                </a:solidFill>
              </a:rPr>
              <a:t>manner</a:t>
            </a:r>
            <a:r>
              <a:rPr lang="hr-HR" dirty="0" smtClean="0">
                <a:solidFill>
                  <a:srgbClr val="FF0000"/>
                </a:solidFill>
              </a:rPr>
              <a:t> </a:t>
            </a:r>
            <a:r>
              <a:rPr lang="hr-HR" dirty="0" err="1" smtClean="0">
                <a:solidFill>
                  <a:srgbClr val="FF0000"/>
                </a:solidFill>
              </a:rPr>
              <a:t>of</a:t>
            </a:r>
            <a:r>
              <a:rPr lang="hr-HR" dirty="0" smtClean="0">
                <a:solidFill>
                  <a:srgbClr val="FF0000"/>
                </a:solidFill>
              </a:rPr>
              <a:t> </a:t>
            </a:r>
            <a:r>
              <a:rPr lang="hr-HR" dirty="0" err="1" smtClean="0">
                <a:solidFill>
                  <a:srgbClr val="FF0000"/>
                </a:solidFill>
              </a:rPr>
              <a:t>cooperation</a:t>
            </a:r>
            <a:r>
              <a:rPr lang="hr-HR" dirty="0" smtClean="0">
                <a:solidFill>
                  <a:srgbClr val="FF0000"/>
                </a:solidFill>
              </a:rPr>
              <a:t> </a:t>
            </a:r>
            <a:r>
              <a:rPr lang="hr-HR" dirty="0" err="1" smtClean="0">
                <a:solidFill>
                  <a:srgbClr val="FF0000"/>
                </a:solidFill>
              </a:rPr>
              <a:t>and</a:t>
            </a:r>
            <a:r>
              <a:rPr lang="hr-HR" dirty="0" smtClean="0">
                <a:solidFill>
                  <a:srgbClr val="FF0000"/>
                </a:solidFill>
              </a:rPr>
              <a:t> </a:t>
            </a:r>
            <a:r>
              <a:rPr lang="hr-HR" dirty="0" err="1" smtClean="0">
                <a:solidFill>
                  <a:srgbClr val="FF0000"/>
                </a:solidFill>
              </a:rPr>
              <a:t>reporting</a:t>
            </a:r>
            <a:r>
              <a:rPr lang="hr-HR" dirty="0" smtClean="0">
                <a:solidFill>
                  <a:srgbClr val="FF0000"/>
                </a:solidFill>
              </a:rPr>
              <a:t> </a:t>
            </a:r>
            <a:r>
              <a:rPr lang="hr-HR" dirty="0" err="1" smtClean="0">
                <a:solidFill>
                  <a:srgbClr val="FF0000"/>
                </a:solidFill>
              </a:rPr>
              <a:t>with</a:t>
            </a:r>
            <a:r>
              <a:rPr lang="hr-HR" dirty="0" smtClean="0">
                <a:solidFill>
                  <a:srgbClr val="FF0000"/>
                </a:solidFill>
              </a:rPr>
              <a:t> the </a:t>
            </a:r>
            <a:r>
              <a:rPr lang="hr-HR" dirty="0" err="1" smtClean="0">
                <a:solidFill>
                  <a:srgbClr val="FF0000"/>
                </a:solidFill>
              </a:rPr>
              <a:t>budget</a:t>
            </a:r>
            <a:r>
              <a:rPr lang="hr-HR" dirty="0" smtClean="0">
                <a:solidFill>
                  <a:srgbClr val="FF0000"/>
                </a:solidFill>
              </a:rPr>
              <a:t> </a:t>
            </a:r>
            <a:r>
              <a:rPr lang="hr-HR" dirty="0" err="1" smtClean="0">
                <a:solidFill>
                  <a:srgbClr val="FF0000"/>
                </a:solidFill>
              </a:rPr>
              <a:t>users</a:t>
            </a:r>
            <a:r>
              <a:rPr lang="hr-HR" dirty="0" smtClean="0">
                <a:solidFill>
                  <a:srgbClr val="FF0000"/>
                </a:solidFill>
              </a:rPr>
              <a:t> </a:t>
            </a:r>
            <a:r>
              <a:rPr lang="hr-HR" dirty="0" err="1" smtClean="0">
                <a:solidFill>
                  <a:srgbClr val="FF0000"/>
                </a:solidFill>
              </a:rPr>
              <a:t>and</a:t>
            </a:r>
            <a:r>
              <a:rPr lang="hr-HR" dirty="0" smtClean="0">
                <a:solidFill>
                  <a:srgbClr val="FF0000"/>
                </a:solidFill>
              </a:rPr>
              <a:t> </a:t>
            </a:r>
            <a:r>
              <a:rPr lang="hr-HR" dirty="0" err="1" smtClean="0">
                <a:solidFill>
                  <a:srgbClr val="FF0000"/>
                </a:solidFill>
              </a:rPr>
              <a:t>publicly</a:t>
            </a:r>
            <a:r>
              <a:rPr lang="hr-HR" dirty="0" smtClean="0">
                <a:solidFill>
                  <a:srgbClr val="FF0000"/>
                </a:solidFill>
              </a:rPr>
              <a:t> </a:t>
            </a:r>
            <a:r>
              <a:rPr lang="hr-HR" dirty="0" err="1" smtClean="0">
                <a:solidFill>
                  <a:srgbClr val="FF0000"/>
                </a:solidFill>
              </a:rPr>
              <a:t>owned</a:t>
            </a:r>
            <a:r>
              <a:rPr lang="hr-HR" dirty="0" smtClean="0">
                <a:solidFill>
                  <a:srgbClr val="FF0000"/>
                </a:solidFill>
              </a:rPr>
              <a:t> </a:t>
            </a:r>
            <a:r>
              <a:rPr lang="hr-HR" dirty="0" err="1" smtClean="0">
                <a:solidFill>
                  <a:srgbClr val="FF0000"/>
                </a:solidFill>
              </a:rPr>
              <a:t>enterprises</a:t>
            </a:r>
            <a:r>
              <a:rPr lang="hr-HR" dirty="0" smtClean="0">
                <a:solidFill>
                  <a:srgbClr val="FF0000"/>
                </a:solidFill>
              </a:rPr>
              <a:t> </a:t>
            </a:r>
            <a:r>
              <a:rPr lang="hr-HR" dirty="0" err="1" smtClean="0">
                <a:solidFill>
                  <a:srgbClr val="FF0000"/>
                </a:solidFill>
              </a:rPr>
              <a:t>under</a:t>
            </a:r>
            <a:r>
              <a:rPr lang="hr-HR" dirty="0" smtClean="0">
                <a:solidFill>
                  <a:srgbClr val="FF0000"/>
                </a:solidFill>
              </a:rPr>
              <a:t> </a:t>
            </a:r>
            <a:r>
              <a:rPr lang="hr-HR" dirty="0" err="1" smtClean="0">
                <a:solidFill>
                  <a:srgbClr val="FF0000"/>
                </a:solidFill>
              </a:rPr>
              <a:t>authority</a:t>
            </a:r>
            <a:r>
              <a:rPr lang="hr-HR" dirty="0" smtClean="0">
                <a:solidFill>
                  <a:srgbClr val="FF0000"/>
                </a:solidFill>
              </a:rPr>
              <a:t> </a:t>
            </a:r>
            <a:r>
              <a:rPr lang="hr-HR" dirty="0" err="1" smtClean="0">
                <a:solidFill>
                  <a:srgbClr val="FF0000"/>
                </a:solidFill>
              </a:rPr>
              <a:t>thereof</a:t>
            </a:r>
            <a:r>
              <a:rPr lang="en-US" dirty="0" smtClean="0">
                <a:solidFill>
                  <a:srgbClr val="FF0000"/>
                </a:solidFill>
              </a:rPr>
              <a:t>.</a:t>
            </a:r>
            <a:endParaRPr lang="hr-HR" dirty="0" smtClean="0">
              <a:solidFill>
                <a:srgbClr val="FF0000"/>
              </a:solidFill>
            </a:endParaRPr>
          </a:p>
          <a:p>
            <a:endParaRPr lang="hr-HR" dirty="0"/>
          </a:p>
        </p:txBody>
      </p:sp>
      <p:sp>
        <p:nvSpPr>
          <p:cNvPr id="4" name="Slide Number Placeholder 3"/>
          <p:cNvSpPr>
            <a:spLocks noGrp="1"/>
          </p:cNvSpPr>
          <p:nvPr>
            <p:ph type="sldNum" sz="quarter" idx="10"/>
          </p:nvPr>
        </p:nvSpPr>
        <p:spPr/>
        <p:txBody>
          <a:bodyPr/>
          <a:lstStyle/>
          <a:p>
            <a:fld id="{3EB3DB69-7A34-48EF-9309-04382A7DADB3}" type="slidenum">
              <a:rPr lang="hr-HR" smtClean="0"/>
              <a:t>26</a:t>
            </a:fld>
            <a:endParaRPr lang="hr-HR"/>
          </a:p>
        </p:txBody>
      </p:sp>
    </p:spTree>
    <p:extLst>
      <p:ext uri="{BB962C8B-B14F-4D97-AF65-F5344CB8AC3E}">
        <p14:creationId xmlns:p14="http://schemas.microsoft.com/office/powerpoint/2010/main" val="181140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3EB3DB69-7A34-48EF-9309-04382A7DADB3}" type="slidenum">
              <a:rPr lang="hr-HR" smtClean="0"/>
              <a:t>27</a:t>
            </a:fld>
            <a:endParaRPr lang="hr-HR"/>
          </a:p>
        </p:txBody>
      </p:sp>
    </p:spTree>
    <p:extLst>
      <p:ext uri="{BB962C8B-B14F-4D97-AF65-F5344CB8AC3E}">
        <p14:creationId xmlns:p14="http://schemas.microsoft.com/office/powerpoint/2010/main" val="658381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RS" altLang="sr-Latn-RS" smtClean="0">
              <a:latin typeface="Arial" panose="020B0604020202020204" pitchFamily="34"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ヒラギノ角ゴ Pro W3" pitchFamily="-111" charset="-128"/>
              </a:defRPr>
            </a:lvl1pPr>
            <a:lvl2pPr marL="741363" indent="-284163">
              <a:defRPr>
                <a:solidFill>
                  <a:schemeClr val="tx1"/>
                </a:solidFill>
                <a:latin typeface="Arial" panose="020B0604020202020204" pitchFamily="34" charset="0"/>
                <a:ea typeface="ヒラギノ角ゴ Pro W3" pitchFamily="-111" charset="-128"/>
              </a:defRPr>
            </a:lvl2pPr>
            <a:lvl3pPr marL="1141413" indent="-227013">
              <a:defRPr>
                <a:solidFill>
                  <a:schemeClr val="tx1"/>
                </a:solidFill>
                <a:latin typeface="Arial" panose="020B0604020202020204" pitchFamily="34" charset="0"/>
                <a:ea typeface="ヒラギノ角ゴ Pro W3" pitchFamily="-111" charset="-128"/>
              </a:defRPr>
            </a:lvl3pPr>
            <a:lvl4pPr marL="1598613" indent="-227013">
              <a:defRPr>
                <a:solidFill>
                  <a:schemeClr val="tx1"/>
                </a:solidFill>
                <a:latin typeface="Arial" panose="020B0604020202020204" pitchFamily="34" charset="0"/>
                <a:ea typeface="ヒラギノ角ゴ Pro W3" pitchFamily="-111" charset="-128"/>
              </a:defRPr>
            </a:lvl4pPr>
            <a:lvl5pPr marL="2055813" indent="-227013">
              <a:defRPr>
                <a:solidFill>
                  <a:schemeClr val="tx1"/>
                </a:solidFill>
                <a:latin typeface="Arial" panose="020B0604020202020204" pitchFamily="34" charset="0"/>
                <a:ea typeface="ヒラギノ角ゴ Pro W3" pitchFamily="-111"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pitchFamily="-111"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pitchFamily="-111"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pitchFamily="-111"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pitchFamily="-111" charset="-128"/>
              </a:defRPr>
            </a:lvl9pPr>
          </a:lstStyle>
          <a:p>
            <a:fld id="{57D80CB6-DC82-4DE7-AAD2-D758ED086457}" type="slidenum">
              <a:rPr lang="hr-HR" altLang="sr-Latn-RS" smtClean="0"/>
              <a:pPr/>
              <a:t>28</a:t>
            </a:fld>
            <a:endParaRPr lang="hr-HR" altLang="sr-Latn-RS" smtClean="0"/>
          </a:p>
        </p:txBody>
      </p:sp>
    </p:spTree>
    <p:extLst>
      <p:ext uri="{BB962C8B-B14F-4D97-AF65-F5344CB8AC3E}">
        <p14:creationId xmlns:p14="http://schemas.microsoft.com/office/powerpoint/2010/main" val="234122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The </a:t>
            </a:r>
            <a:r>
              <a:rPr lang="hr-HR" sz="1200" kern="1200" dirty="0" err="1" smtClean="0">
                <a:solidFill>
                  <a:schemeClr val="tx1"/>
                </a:solidFill>
                <a:effectLst/>
                <a:latin typeface="+mn-lt"/>
                <a:ea typeface="+mn-ea"/>
                <a:cs typeface="+mn-cs"/>
              </a:rPr>
              <a:t>heads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internal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organizational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units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in</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parent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shall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cooperate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with</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publicly</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owned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enterprises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under</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authority</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thereof</a:t>
            </a:r>
            <a:r>
              <a:rPr lang="en-US" sz="1200" kern="1200" dirty="0" smtClean="0">
                <a:solidFill>
                  <a:schemeClr val="tx1"/>
                </a:solidFill>
                <a:effectLst/>
                <a:latin typeface="+mn-lt"/>
                <a:ea typeface="+mn-ea"/>
                <a:cs typeface="+mn-cs"/>
              </a:rPr>
              <a:t>.</a:t>
            </a:r>
            <a:endParaRPr lang="hr-H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a:t>
            </a:r>
            <a:r>
              <a:rPr lang="hr-HR" sz="1200" kern="1200" dirty="0" smtClean="0">
                <a:solidFill>
                  <a:schemeClr val="tx1"/>
                </a:solidFill>
                <a:effectLst/>
                <a:latin typeface="+mn-lt"/>
                <a:ea typeface="+mn-ea"/>
                <a:cs typeface="+mn-cs"/>
              </a:rPr>
              <a:t>The </a:t>
            </a:r>
            <a:r>
              <a:rPr lang="hr-HR" sz="1200" kern="1200" dirty="0" err="1" smtClean="0">
                <a:solidFill>
                  <a:schemeClr val="tx1"/>
                </a:solidFill>
                <a:effectLst/>
                <a:latin typeface="+mn-lt"/>
                <a:ea typeface="+mn-ea"/>
                <a:cs typeface="+mn-cs"/>
              </a:rPr>
              <a:t>heads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internal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organizational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units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in</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shall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responsible</a:t>
            </a:r>
            <a:r>
              <a:rPr lang="hr-HR" sz="1200" kern="1200" dirty="0" smtClean="0">
                <a:solidFill>
                  <a:schemeClr val="tx1"/>
                </a:solidFill>
                <a:effectLst/>
                <a:latin typeface="+mn-lt"/>
                <a:ea typeface="+mn-ea"/>
                <a:cs typeface="+mn-cs"/>
              </a:rPr>
              <a:t> to the </a:t>
            </a:r>
            <a:r>
              <a:rPr lang="hr-HR" sz="1200" kern="1200" dirty="0" err="1" smtClean="0">
                <a:solidFill>
                  <a:schemeClr val="tx1"/>
                </a:solidFill>
                <a:effectLst/>
                <a:latin typeface="+mn-lt"/>
                <a:ea typeface="+mn-ea"/>
                <a:cs typeface="+mn-cs"/>
              </a:rPr>
              <a:t>head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a:t>
            </a:r>
            <a:r>
              <a:rPr lang="hr-HR" sz="1200" kern="1200" dirty="0" smtClean="0">
                <a:solidFill>
                  <a:schemeClr val="tx1"/>
                </a:solidFill>
                <a:effectLst/>
                <a:latin typeface="+mn-lt"/>
                <a:ea typeface="+mn-ea"/>
                <a:cs typeface="+mn-cs"/>
              </a:rPr>
              <a:t> for the development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FMC </a:t>
            </a:r>
            <a:r>
              <a:rPr lang="hr-HR" sz="1200" kern="1200" dirty="0" err="1" smtClean="0">
                <a:solidFill>
                  <a:schemeClr val="tx1"/>
                </a:solidFill>
                <a:effectLst/>
                <a:latin typeface="+mn-lt"/>
                <a:ea typeface="+mn-ea"/>
                <a:cs typeface="+mn-cs"/>
              </a:rPr>
              <a:t>in</a:t>
            </a:r>
            <a:r>
              <a:rPr lang="hr-HR" sz="1200" kern="1200" dirty="0" smtClean="0">
                <a:solidFill>
                  <a:schemeClr val="tx1"/>
                </a:solidFill>
                <a:effectLst/>
                <a:latin typeface="+mn-lt"/>
                <a:ea typeface="+mn-ea"/>
                <a:cs typeface="+mn-cs"/>
              </a:rPr>
              <a:t> a </a:t>
            </a:r>
            <a:r>
              <a:rPr lang="hr-HR" sz="1200" kern="1200" dirty="0" err="1" smtClean="0">
                <a:solidFill>
                  <a:schemeClr val="tx1"/>
                </a:solidFill>
                <a:effectLst/>
                <a:latin typeface="+mn-lt"/>
                <a:ea typeface="+mn-ea"/>
                <a:cs typeface="+mn-cs"/>
              </a:rPr>
              <a:t>manner</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appropriate</a:t>
            </a:r>
            <a:r>
              <a:rPr lang="hr-HR" sz="1200" kern="1200" dirty="0" smtClean="0">
                <a:solidFill>
                  <a:schemeClr val="tx1"/>
                </a:solidFill>
                <a:effectLst/>
                <a:latin typeface="+mn-lt"/>
                <a:ea typeface="+mn-ea"/>
                <a:cs typeface="+mn-cs"/>
              </a:rPr>
              <a:t> to the </a:t>
            </a:r>
            <a:r>
              <a:rPr lang="hr-HR" sz="1200" kern="1200" dirty="0" err="1" smtClean="0">
                <a:solidFill>
                  <a:schemeClr val="tx1"/>
                </a:solidFill>
                <a:effectLst/>
                <a:latin typeface="+mn-lt"/>
                <a:ea typeface="+mn-ea"/>
                <a:cs typeface="+mn-cs"/>
              </a:rPr>
              <a:t>scope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business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following</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instructions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guidelines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parent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a:t>
            </a:r>
            <a:r>
              <a:rPr lang="hr-HR" sz="1200" kern="1200" dirty="0" smtClean="0">
                <a:solidFill>
                  <a:schemeClr val="tx1"/>
                </a:solidFill>
                <a:effectLst/>
                <a:latin typeface="+mn-lt"/>
                <a:ea typeface="+mn-ea"/>
                <a:cs typeface="+mn-cs"/>
              </a:rPr>
              <a:t>.</a:t>
            </a:r>
          </a:p>
          <a:p>
            <a:endParaRPr lang="hr-HR" dirty="0"/>
          </a:p>
        </p:txBody>
      </p:sp>
      <p:sp>
        <p:nvSpPr>
          <p:cNvPr id="4" name="Slide Number Placeholder 3"/>
          <p:cNvSpPr>
            <a:spLocks noGrp="1"/>
          </p:cNvSpPr>
          <p:nvPr>
            <p:ph type="sldNum" sz="quarter" idx="10"/>
          </p:nvPr>
        </p:nvSpPr>
        <p:spPr/>
        <p:txBody>
          <a:bodyPr/>
          <a:lstStyle/>
          <a:p>
            <a:fld id="{3EB3DB69-7A34-48EF-9309-04382A7DADB3}" type="slidenum">
              <a:rPr lang="hr-HR" smtClean="0"/>
              <a:t>29</a:t>
            </a:fld>
            <a:endParaRPr lang="hr-HR"/>
          </a:p>
        </p:txBody>
      </p:sp>
    </p:spTree>
    <p:extLst>
      <p:ext uri="{BB962C8B-B14F-4D97-AF65-F5344CB8AC3E}">
        <p14:creationId xmlns:p14="http://schemas.microsoft.com/office/powerpoint/2010/main" val="137763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The </a:t>
            </a:r>
            <a:r>
              <a:rPr lang="hr-HR" sz="1200" kern="1200" dirty="0" err="1" smtClean="0">
                <a:solidFill>
                  <a:schemeClr val="tx1"/>
                </a:solidFill>
                <a:effectLst/>
                <a:latin typeface="+mn-lt"/>
                <a:ea typeface="+mn-ea"/>
                <a:cs typeface="+mn-cs"/>
              </a:rPr>
              <a:t>heads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internal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organizational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units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in</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parent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shall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cooperate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with</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publicly</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owned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enterprises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under</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authority</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thereof</a:t>
            </a:r>
            <a:r>
              <a:rPr lang="en-US" sz="1200" kern="1200" dirty="0" smtClean="0">
                <a:solidFill>
                  <a:schemeClr val="tx1"/>
                </a:solidFill>
                <a:effectLst/>
                <a:latin typeface="+mn-lt"/>
                <a:ea typeface="+mn-ea"/>
                <a:cs typeface="+mn-cs"/>
              </a:rPr>
              <a:t>.</a:t>
            </a:r>
            <a:endParaRPr lang="hr-H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a:t>
            </a:r>
            <a:r>
              <a:rPr lang="hr-HR" sz="1200" kern="1200" dirty="0" smtClean="0">
                <a:solidFill>
                  <a:schemeClr val="tx1"/>
                </a:solidFill>
                <a:effectLst/>
                <a:latin typeface="+mn-lt"/>
                <a:ea typeface="+mn-ea"/>
                <a:cs typeface="+mn-cs"/>
              </a:rPr>
              <a:t>The </a:t>
            </a:r>
            <a:r>
              <a:rPr lang="hr-HR" sz="1200" kern="1200" dirty="0" err="1" smtClean="0">
                <a:solidFill>
                  <a:schemeClr val="tx1"/>
                </a:solidFill>
                <a:effectLst/>
                <a:latin typeface="+mn-lt"/>
                <a:ea typeface="+mn-ea"/>
                <a:cs typeface="+mn-cs"/>
              </a:rPr>
              <a:t>heads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internal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organizational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units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in</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shall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responsible</a:t>
            </a:r>
            <a:r>
              <a:rPr lang="hr-HR" sz="1200" kern="1200" dirty="0" smtClean="0">
                <a:solidFill>
                  <a:schemeClr val="tx1"/>
                </a:solidFill>
                <a:effectLst/>
                <a:latin typeface="+mn-lt"/>
                <a:ea typeface="+mn-ea"/>
                <a:cs typeface="+mn-cs"/>
              </a:rPr>
              <a:t> to the </a:t>
            </a:r>
            <a:r>
              <a:rPr lang="hr-HR" sz="1200" kern="1200" dirty="0" err="1" smtClean="0">
                <a:solidFill>
                  <a:schemeClr val="tx1"/>
                </a:solidFill>
                <a:effectLst/>
                <a:latin typeface="+mn-lt"/>
                <a:ea typeface="+mn-ea"/>
                <a:cs typeface="+mn-cs"/>
              </a:rPr>
              <a:t>head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a:t>
            </a:r>
            <a:r>
              <a:rPr lang="hr-HR" sz="1200" kern="1200" dirty="0" smtClean="0">
                <a:solidFill>
                  <a:schemeClr val="tx1"/>
                </a:solidFill>
                <a:effectLst/>
                <a:latin typeface="+mn-lt"/>
                <a:ea typeface="+mn-ea"/>
                <a:cs typeface="+mn-cs"/>
              </a:rPr>
              <a:t> for the development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FMC </a:t>
            </a:r>
            <a:r>
              <a:rPr lang="hr-HR" sz="1200" kern="1200" dirty="0" err="1" smtClean="0">
                <a:solidFill>
                  <a:schemeClr val="tx1"/>
                </a:solidFill>
                <a:effectLst/>
                <a:latin typeface="+mn-lt"/>
                <a:ea typeface="+mn-ea"/>
                <a:cs typeface="+mn-cs"/>
              </a:rPr>
              <a:t>in</a:t>
            </a:r>
            <a:r>
              <a:rPr lang="hr-HR" sz="1200" kern="1200" dirty="0" smtClean="0">
                <a:solidFill>
                  <a:schemeClr val="tx1"/>
                </a:solidFill>
                <a:effectLst/>
                <a:latin typeface="+mn-lt"/>
                <a:ea typeface="+mn-ea"/>
                <a:cs typeface="+mn-cs"/>
              </a:rPr>
              <a:t> a </a:t>
            </a:r>
            <a:r>
              <a:rPr lang="hr-HR" sz="1200" kern="1200" dirty="0" err="1" smtClean="0">
                <a:solidFill>
                  <a:schemeClr val="tx1"/>
                </a:solidFill>
                <a:effectLst/>
                <a:latin typeface="+mn-lt"/>
                <a:ea typeface="+mn-ea"/>
                <a:cs typeface="+mn-cs"/>
              </a:rPr>
              <a:t>manner</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appropriate</a:t>
            </a:r>
            <a:r>
              <a:rPr lang="hr-HR" sz="1200" kern="1200" dirty="0" smtClean="0">
                <a:solidFill>
                  <a:schemeClr val="tx1"/>
                </a:solidFill>
                <a:effectLst/>
                <a:latin typeface="+mn-lt"/>
                <a:ea typeface="+mn-ea"/>
                <a:cs typeface="+mn-cs"/>
              </a:rPr>
              <a:t> to the </a:t>
            </a:r>
            <a:r>
              <a:rPr lang="hr-HR" sz="1200" kern="1200" dirty="0" err="1" smtClean="0">
                <a:solidFill>
                  <a:schemeClr val="tx1"/>
                </a:solidFill>
                <a:effectLst/>
                <a:latin typeface="+mn-lt"/>
                <a:ea typeface="+mn-ea"/>
                <a:cs typeface="+mn-cs"/>
              </a:rPr>
              <a:t>scope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business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following</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instructions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guidelines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the </a:t>
            </a:r>
            <a:r>
              <a:rPr lang="hr-HR" sz="1200" kern="1200" dirty="0" err="1" smtClean="0">
                <a:solidFill>
                  <a:schemeClr val="tx1"/>
                </a:solidFill>
                <a:effectLst/>
                <a:latin typeface="+mn-lt"/>
                <a:ea typeface="+mn-ea"/>
                <a:cs typeface="+mn-cs"/>
              </a:rPr>
              <a:t>parent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budget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user</a:t>
            </a:r>
            <a:r>
              <a:rPr lang="hr-HR" sz="1200" kern="1200" dirty="0" smtClean="0">
                <a:solidFill>
                  <a:schemeClr val="tx1"/>
                </a:solidFill>
                <a:effectLst/>
                <a:latin typeface="+mn-lt"/>
                <a:ea typeface="+mn-ea"/>
                <a:cs typeface="+mn-cs"/>
              </a:rPr>
              <a:t>.</a:t>
            </a:r>
          </a:p>
          <a:p>
            <a:endParaRPr lang="hr-HR" dirty="0"/>
          </a:p>
        </p:txBody>
      </p:sp>
      <p:sp>
        <p:nvSpPr>
          <p:cNvPr id="4" name="Slide Number Placeholder 3"/>
          <p:cNvSpPr>
            <a:spLocks noGrp="1"/>
          </p:cNvSpPr>
          <p:nvPr>
            <p:ph type="sldNum" sz="quarter" idx="10"/>
          </p:nvPr>
        </p:nvSpPr>
        <p:spPr/>
        <p:txBody>
          <a:bodyPr/>
          <a:lstStyle/>
          <a:p>
            <a:fld id="{3EB3DB69-7A34-48EF-9309-04382A7DADB3}" type="slidenum">
              <a:rPr lang="hr-HR" smtClean="0"/>
              <a:t>30</a:t>
            </a:fld>
            <a:endParaRPr lang="hr-HR"/>
          </a:p>
        </p:txBody>
      </p:sp>
    </p:spTree>
    <p:extLst>
      <p:ext uri="{BB962C8B-B14F-4D97-AF65-F5344CB8AC3E}">
        <p14:creationId xmlns:p14="http://schemas.microsoft.com/office/powerpoint/2010/main" val="381348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AF4DD1-B0FE-40C3-BFD2-2370F4E74DDA}"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656E2-6D99-4623-ADDD-8BE5644C3BE7}" type="slidenum">
              <a:rPr lang="en-US" smtClean="0"/>
              <a:t>‹#›</a:t>
            </a:fld>
            <a:endParaRPr lang="en-US"/>
          </a:p>
        </p:txBody>
      </p:sp>
    </p:spTree>
    <p:extLst>
      <p:ext uri="{BB962C8B-B14F-4D97-AF65-F5344CB8AC3E}">
        <p14:creationId xmlns:p14="http://schemas.microsoft.com/office/powerpoint/2010/main" val="385560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CA34A-131F-48B2-810D-63385664443F}"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656E2-6D99-4623-ADDD-8BE5644C3BE7}" type="slidenum">
              <a:rPr lang="en-US" smtClean="0"/>
              <a:t>‹#›</a:t>
            </a:fld>
            <a:endParaRPr lang="en-US"/>
          </a:p>
        </p:txBody>
      </p:sp>
    </p:spTree>
    <p:extLst>
      <p:ext uri="{BB962C8B-B14F-4D97-AF65-F5344CB8AC3E}">
        <p14:creationId xmlns:p14="http://schemas.microsoft.com/office/powerpoint/2010/main" val="103589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C759D-AC1A-4124-9049-F09D0B35FBDF}"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656E2-6D99-4623-ADDD-8BE5644C3BE7}" type="slidenum">
              <a:rPr lang="en-US" smtClean="0"/>
              <a:t>‹#›</a:t>
            </a:fld>
            <a:endParaRPr lang="en-US"/>
          </a:p>
        </p:txBody>
      </p:sp>
    </p:spTree>
    <p:extLst>
      <p:ext uri="{BB962C8B-B14F-4D97-AF65-F5344CB8AC3E}">
        <p14:creationId xmlns:p14="http://schemas.microsoft.com/office/powerpoint/2010/main" val="330082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99740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1D52B-29A1-4737-BBB1-1E7C773479E1}"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656E2-6D99-4623-ADDD-8BE5644C3BE7}" type="slidenum">
              <a:rPr lang="en-US" smtClean="0"/>
              <a:t>‹#›</a:t>
            </a:fld>
            <a:endParaRPr lang="en-US"/>
          </a:p>
        </p:txBody>
      </p:sp>
    </p:spTree>
    <p:extLst>
      <p:ext uri="{BB962C8B-B14F-4D97-AF65-F5344CB8AC3E}">
        <p14:creationId xmlns:p14="http://schemas.microsoft.com/office/powerpoint/2010/main" val="213642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135DEB-7137-487B-8FC7-A694F2D14E2B}"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656E2-6D99-4623-ADDD-8BE5644C3BE7}" type="slidenum">
              <a:rPr lang="en-US" smtClean="0"/>
              <a:t>‹#›</a:t>
            </a:fld>
            <a:endParaRPr lang="en-US"/>
          </a:p>
        </p:txBody>
      </p:sp>
    </p:spTree>
    <p:extLst>
      <p:ext uri="{BB962C8B-B14F-4D97-AF65-F5344CB8AC3E}">
        <p14:creationId xmlns:p14="http://schemas.microsoft.com/office/powerpoint/2010/main" val="201795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5BE1D2-F20C-428A-8E4D-4CD22083B559}" type="datetime1">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656E2-6D99-4623-ADDD-8BE5644C3BE7}" type="slidenum">
              <a:rPr lang="en-US" smtClean="0"/>
              <a:t>‹#›</a:t>
            </a:fld>
            <a:endParaRPr lang="en-US"/>
          </a:p>
        </p:txBody>
      </p:sp>
    </p:spTree>
    <p:extLst>
      <p:ext uri="{BB962C8B-B14F-4D97-AF65-F5344CB8AC3E}">
        <p14:creationId xmlns:p14="http://schemas.microsoft.com/office/powerpoint/2010/main" val="355285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19ED70-17DB-451E-9803-95A1183B2123}" type="datetime1">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656E2-6D99-4623-ADDD-8BE5644C3BE7}" type="slidenum">
              <a:rPr lang="en-US" smtClean="0"/>
              <a:t>‹#›</a:t>
            </a:fld>
            <a:endParaRPr lang="en-US"/>
          </a:p>
        </p:txBody>
      </p:sp>
    </p:spTree>
    <p:extLst>
      <p:ext uri="{BB962C8B-B14F-4D97-AF65-F5344CB8AC3E}">
        <p14:creationId xmlns:p14="http://schemas.microsoft.com/office/powerpoint/2010/main" val="368209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019EE4-DD36-436A-95E5-CC08FF242A98}" type="datetime1">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656E2-6D99-4623-ADDD-8BE5644C3BE7}" type="slidenum">
              <a:rPr lang="en-US" smtClean="0"/>
              <a:t>‹#›</a:t>
            </a:fld>
            <a:endParaRPr lang="en-US"/>
          </a:p>
        </p:txBody>
      </p:sp>
    </p:spTree>
    <p:extLst>
      <p:ext uri="{BB962C8B-B14F-4D97-AF65-F5344CB8AC3E}">
        <p14:creationId xmlns:p14="http://schemas.microsoft.com/office/powerpoint/2010/main" val="11205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3B2FD-DB93-41EB-8380-455309CDEE7B}" type="datetime1">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656E2-6D99-4623-ADDD-8BE5644C3BE7}" type="slidenum">
              <a:rPr lang="en-US" smtClean="0"/>
              <a:t>‹#›</a:t>
            </a:fld>
            <a:endParaRPr lang="en-US"/>
          </a:p>
        </p:txBody>
      </p:sp>
    </p:spTree>
    <p:extLst>
      <p:ext uri="{BB962C8B-B14F-4D97-AF65-F5344CB8AC3E}">
        <p14:creationId xmlns:p14="http://schemas.microsoft.com/office/powerpoint/2010/main" val="344348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9002D-F144-4933-A9D8-2DF75CE7C949}" type="datetime1">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656E2-6D99-4623-ADDD-8BE5644C3BE7}" type="slidenum">
              <a:rPr lang="en-US" smtClean="0"/>
              <a:t>‹#›</a:t>
            </a:fld>
            <a:endParaRPr lang="en-US"/>
          </a:p>
        </p:txBody>
      </p:sp>
    </p:spTree>
    <p:extLst>
      <p:ext uri="{BB962C8B-B14F-4D97-AF65-F5344CB8AC3E}">
        <p14:creationId xmlns:p14="http://schemas.microsoft.com/office/powerpoint/2010/main" val="237622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05FC4-04C3-4BAE-9253-9BF9D6576EEF}" type="datetime1">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656E2-6D99-4623-ADDD-8BE5644C3BE7}" type="slidenum">
              <a:rPr lang="en-US" smtClean="0"/>
              <a:t>‹#›</a:t>
            </a:fld>
            <a:endParaRPr lang="en-US"/>
          </a:p>
        </p:txBody>
      </p:sp>
    </p:spTree>
    <p:extLst>
      <p:ext uri="{BB962C8B-B14F-4D97-AF65-F5344CB8AC3E}">
        <p14:creationId xmlns:p14="http://schemas.microsoft.com/office/powerpoint/2010/main" val="61579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F177E-AF3F-482E-8DB0-4E17EBAD3F5A}" type="datetime1">
              <a:rPr lang="en-US" smtClean="0"/>
              <a:t>2/28/2022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656E2-6D99-4623-ADDD-8BE5644C3BE7}" type="slidenum">
              <a:rPr lang="en-US" smtClean="0"/>
              <a:t>‹#›</a:t>
            </a:fld>
            <a:endParaRPr lang="en-US"/>
          </a:p>
        </p:txBody>
      </p:sp>
    </p:spTree>
    <p:extLst>
      <p:ext uri="{BB962C8B-B14F-4D97-AF65-F5344CB8AC3E}">
        <p14:creationId xmlns:p14="http://schemas.microsoft.com/office/powerpoint/2010/main" val="76522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orizontalne%20revizije.pp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61966" y="-70338"/>
            <a:ext cx="12553966" cy="7069375"/>
            <a:chOff x="-200235" y="-74645"/>
            <a:chExt cx="12553966" cy="7069375"/>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5442"/>
            <a:stretch/>
          </p:blipFill>
          <p:spPr>
            <a:xfrm>
              <a:off x="-200235" y="438539"/>
              <a:ext cx="12553966" cy="5299789"/>
            </a:xfrm>
            <a:prstGeom prst="rect">
              <a:avLst/>
            </a:prstGeom>
            <a:noFill/>
            <a:ln>
              <a:noFill/>
            </a:ln>
            <a:effectLst>
              <a:reflection stA="0" endPos="65000" dir="5400000" sy="-100000" algn="bl" rotWithShape="0"/>
            </a:effectLst>
          </p:spPr>
        </p:pic>
        <p:sp>
          <p:nvSpPr>
            <p:cNvPr id="21" name="Rectangle 20"/>
            <p:cNvSpPr/>
            <p:nvPr/>
          </p:nvSpPr>
          <p:spPr>
            <a:xfrm>
              <a:off x="-85532" y="-74645"/>
              <a:ext cx="12363061" cy="7069375"/>
            </a:xfrm>
            <a:prstGeom prst="rect">
              <a:avLst/>
            </a:prstGeom>
            <a:gradFill>
              <a:gsLst>
                <a:gs pos="0">
                  <a:srgbClr val="CDCDCD">
                    <a:alpha val="88000"/>
                  </a:srgbClr>
                </a:gs>
                <a:gs pos="24000">
                  <a:schemeClr val="bg1">
                    <a:lumMod val="91000"/>
                    <a:lumOff val="9000"/>
                    <a:alpha val="88000"/>
                  </a:schemeClr>
                </a:gs>
                <a:gs pos="95000">
                  <a:schemeClr val="bg1">
                    <a:shade val="100000"/>
                    <a:satMod val="11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544312" y="6033613"/>
            <a:ext cx="4256410" cy="632249"/>
            <a:chOff x="3277275" y="6033613"/>
            <a:chExt cx="4256410" cy="6322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275" y="6257395"/>
              <a:ext cx="517554" cy="345182"/>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0210" y="6033613"/>
              <a:ext cx="843475" cy="632249"/>
            </a:xfrm>
            <a:prstGeom prst="rect">
              <a:avLst/>
            </a:prstGeom>
          </p:spPr>
        </p:pic>
        <p:sp>
          <p:nvSpPr>
            <p:cNvPr id="24" name="TextBox 23"/>
            <p:cNvSpPr txBox="1"/>
            <p:nvPr/>
          </p:nvSpPr>
          <p:spPr>
            <a:xfrm>
              <a:off x="3794830" y="6256731"/>
              <a:ext cx="3172414" cy="276999"/>
            </a:xfrm>
            <a:prstGeom prst="rect">
              <a:avLst/>
            </a:prstGeom>
            <a:noFill/>
          </p:spPr>
          <p:txBody>
            <a:bodyPr wrap="square" rtlCol="0">
              <a:spAutoFit/>
            </a:bodyPr>
            <a:lstStyle/>
            <a:p>
              <a:pPr algn="ctr"/>
              <a:r>
                <a:rPr lang="en-US" sz="1200" b="1" dirty="0" smtClean="0"/>
                <a:t>This project is funded by the European Union</a:t>
              </a:r>
              <a:endParaRPr lang="en-US" sz="1200" b="1" dirty="0"/>
            </a:p>
          </p:txBody>
        </p:sp>
      </p:grpSp>
      <p:sp>
        <p:nvSpPr>
          <p:cNvPr id="4" name="Title 3"/>
          <p:cNvSpPr>
            <a:spLocks noGrp="1"/>
          </p:cNvSpPr>
          <p:nvPr>
            <p:ph type="ctrTitle"/>
          </p:nvPr>
        </p:nvSpPr>
        <p:spPr/>
        <p:txBody>
          <a:bodyPr>
            <a:normAutofit/>
          </a:bodyPr>
          <a:lstStyle/>
          <a:p>
            <a:r>
              <a:rPr lang="en-US" altLang="en-US" sz="2800" b="1" dirty="0" smtClean="0">
                <a:solidFill>
                  <a:prstClr val="black"/>
                </a:solidFill>
                <a:cs typeface="Arial" panose="020B0604020202020204" pitchFamily="34" charset="0"/>
              </a:rPr>
              <a:t>Activity 2.2.10  </a:t>
            </a:r>
            <a:endParaRPr lang="en-US" sz="2800" dirty="0">
              <a:solidFill>
                <a:srgbClr val="FF0000"/>
              </a:solidFill>
            </a:endParaRPr>
          </a:p>
        </p:txBody>
      </p:sp>
      <p:sp>
        <p:nvSpPr>
          <p:cNvPr id="5" name="Subtitle 4"/>
          <p:cNvSpPr>
            <a:spLocks noGrp="1"/>
          </p:cNvSpPr>
          <p:nvPr>
            <p:ph type="subTitle" idx="1"/>
          </p:nvPr>
        </p:nvSpPr>
        <p:spPr>
          <a:xfrm>
            <a:off x="1762018" y="4216643"/>
            <a:ext cx="9144000" cy="1655762"/>
          </a:xfrm>
        </p:spPr>
        <p:txBody>
          <a:bodyPr>
            <a:normAutofit/>
          </a:bodyPr>
          <a:lstStyle/>
          <a:p>
            <a:r>
              <a:rPr lang="en-US" sz="2800" b="1" dirty="0" smtClean="0"/>
              <a:t>Government Conclusion for Internal audit function</a:t>
            </a:r>
            <a:endParaRPr lang="en-US" sz="2800" b="1" dirty="0"/>
          </a:p>
        </p:txBody>
      </p:sp>
      <p:pic>
        <p:nvPicPr>
          <p:cNvPr id="1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221" y="233561"/>
            <a:ext cx="8496636" cy="177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504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747657"/>
          </a:xfrm>
        </p:spPr>
        <p:txBody>
          <a:bodyPr>
            <a:normAutofit fontScale="77500" lnSpcReduction="20000"/>
          </a:bodyPr>
          <a:lstStyle/>
          <a:p>
            <a:r>
              <a:rPr lang="hr-HR" dirty="0"/>
              <a:t>At a </a:t>
            </a:r>
            <a:r>
              <a:rPr lang="hr-HR" dirty="0" err="1"/>
              <a:t>central</a:t>
            </a:r>
            <a:r>
              <a:rPr lang="hr-HR" dirty="0"/>
              <a:t> </a:t>
            </a:r>
            <a:r>
              <a:rPr lang="hr-HR" dirty="0" err="1"/>
              <a:t>level</a:t>
            </a:r>
            <a:r>
              <a:rPr lang="hr-HR" dirty="0"/>
              <a:t>, a </a:t>
            </a:r>
            <a:r>
              <a:rPr lang="hr-HR" dirty="0" err="1"/>
              <a:t>functional</a:t>
            </a:r>
            <a:r>
              <a:rPr lang="hr-HR" dirty="0"/>
              <a:t> </a:t>
            </a:r>
            <a:r>
              <a:rPr lang="hr-HR" dirty="0" smtClean="0"/>
              <a:t>IA </a:t>
            </a:r>
            <a:r>
              <a:rPr lang="hr-HR" dirty="0" err="1"/>
              <a:t>unit</a:t>
            </a:r>
            <a:r>
              <a:rPr lang="hr-HR" dirty="0"/>
              <a:t> </a:t>
            </a:r>
            <a:r>
              <a:rPr lang="hr-HR" dirty="0" err="1"/>
              <a:t>shall</a:t>
            </a:r>
            <a:r>
              <a:rPr lang="hr-HR" dirty="0"/>
              <a:t> </a:t>
            </a:r>
            <a:r>
              <a:rPr lang="hr-HR" dirty="0" err="1"/>
              <a:t>be</a:t>
            </a:r>
            <a:r>
              <a:rPr lang="hr-HR" dirty="0"/>
              <a:t> </a:t>
            </a:r>
            <a:r>
              <a:rPr lang="hr-HR" dirty="0" err="1"/>
              <a:t>established</a:t>
            </a:r>
            <a:r>
              <a:rPr lang="hr-HR" dirty="0"/>
              <a:t> </a:t>
            </a:r>
            <a:r>
              <a:rPr lang="hr-HR" dirty="0" err="1"/>
              <a:t>in</a:t>
            </a:r>
            <a:r>
              <a:rPr lang="hr-HR" dirty="0"/>
              <a:t> </a:t>
            </a:r>
            <a:r>
              <a:rPr lang="hr-HR" dirty="0" err="1"/>
              <a:t>the</a:t>
            </a:r>
            <a:r>
              <a:rPr lang="hr-HR" dirty="0"/>
              <a:t> </a:t>
            </a:r>
            <a:r>
              <a:rPr lang="en-GB" dirty="0"/>
              <a:t>budget users </a:t>
            </a:r>
            <a:r>
              <a:rPr lang="hr-HR" dirty="0"/>
              <a:t>as </a:t>
            </a:r>
            <a:r>
              <a:rPr lang="hr-HR" dirty="0" err="1"/>
              <a:t>follows</a:t>
            </a:r>
            <a:r>
              <a:rPr lang="en-US" dirty="0"/>
              <a:t>:</a:t>
            </a:r>
            <a:endParaRPr lang="hr-HR" dirty="0"/>
          </a:p>
          <a:p>
            <a:pPr lvl="0"/>
            <a:r>
              <a:rPr lang="en-US" dirty="0" err="1"/>
              <a:t>Раrliаmеnt</a:t>
            </a:r>
            <a:r>
              <a:rPr lang="en-US" dirty="0"/>
              <a:t> of the Republic of North Macedonia,</a:t>
            </a:r>
            <a:endParaRPr lang="hr-HR" dirty="0"/>
          </a:p>
          <a:p>
            <a:pPr lvl="0"/>
            <a:r>
              <a:rPr lang="en-US" dirty="0"/>
              <a:t>State Audit Office,</a:t>
            </a:r>
            <a:endParaRPr lang="hr-HR" dirty="0"/>
          </a:p>
          <a:p>
            <a:pPr lvl="0"/>
            <a:r>
              <a:rPr lang="en-US" dirty="0"/>
              <a:t>General Secretariat of the Government of the Republic of North Macedonia, </a:t>
            </a:r>
            <a:endParaRPr lang="hr-HR" dirty="0"/>
          </a:p>
          <a:p>
            <a:pPr lvl="0"/>
            <a:r>
              <a:rPr lang="en-US" dirty="0" err="1"/>
              <a:t>Judiсiаrу</a:t>
            </a:r>
            <a:r>
              <a:rPr lang="en-US" dirty="0"/>
              <a:t> </a:t>
            </a:r>
            <a:r>
              <a:rPr lang="en-US" dirty="0" err="1"/>
              <a:t>Соunсil</a:t>
            </a:r>
            <a:r>
              <a:rPr lang="en-US" dirty="0"/>
              <a:t> of the Republic of North Macedonia, </a:t>
            </a:r>
            <a:endParaRPr lang="hr-HR" dirty="0"/>
          </a:p>
          <a:p>
            <a:pPr lvl="0"/>
            <a:r>
              <a:rPr lang="en-US" b="1" dirty="0">
                <a:effectLst>
                  <a:outerShdw blurRad="38100" dist="38100" dir="2700000" algn="tl">
                    <a:srgbClr val="000000">
                      <a:alpha val="43137"/>
                    </a:srgbClr>
                  </a:outerShdw>
                </a:effectLst>
              </a:rPr>
              <a:t>Ministries,</a:t>
            </a:r>
            <a:r>
              <a:rPr lang="en-US" dirty="0"/>
              <a:t> </a:t>
            </a:r>
            <a:endParaRPr lang="hr-HR" dirty="0"/>
          </a:p>
          <a:p>
            <a:pPr lvl="0"/>
            <a:r>
              <a:rPr lang="en-US" dirty="0"/>
              <a:t>Pension and Disability Insurance Fund of the Republic of North Macedonia,</a:t>
            </a:r>
            <a:endParaRPr lang="hr-HR" dirty="0"/>
          </a:p>
          <a:p>
            <a:pPr lvl="0"/>
            <a:r>
              <a:rPr lang="en-US" dirty="0" err="1"/>
              <a:t>Неаlth</a:t>
            </a:r>
            <a:r>
              <a:rPr lang="en-US" dirty="0"/>
              <a:t> </a:t>
            </a:r>
            <a:r>
              <a:rPr lang="en-US" dirty="0" err="1"/>
              <a:t>Insurаnсе</a:t>
            </a:r>
            <a:r>
              <a:rPr lang="en-US" dirty="0"/>
              <a:t> Fund of the Republic of North Macedonia,</a:t>
            </a:r>
            <a:endParaRPr lang="hr-HR" dirty="0"/>
          </a:p>
          <a:p>
            <a:pPr lvl="0"/>
            <a:r>
              <a:rPr lang="en-US" dirty="0"/>
              <a:t>Employment Agency of the Republic of North Macedonia,</a:t>
            </a:r>
            <a:endParaRPr lang="hr-HR" dirty="0"/>
          </a:p>
          <a:p>
            <a:pPr lvl="0"/>
            <a:r>
              <a:rPr lang="en-US" dirty="0"/>
              <a:t>National Agency for European Educational Programs and Mobility</a:t>
            </a:r>
            <a:endParaRPr lang="hr-HR" dirty="0"/>
          </a:p>
          <a:p>
            <a:pPr lvl="0"/>
            <a:r>
              <a:rPr lang="en-US" dirty="0"/>
              <a:t>Agency for Administration,</a:t>
            </a:r>
            <a:endParaRPr lang="hr-HR" dirty="0"/>
          </a:p>
          <a:p>
            <a:pPr lvl="0"/>
            <a:r>
              <a:rPr lang="en-US" dirty="0"/>
              <a:t>Agency for Financial Support of the Agriculture and Rural Development,</a:t>
            </a:r>
            <a:endParaRPr lang="hr-HR" dirty="0"/>
          </a:p>
          <a:p>
            <a:pPr lvl="0"/>
            <a:r>
              <a:rPr lang="en-US" dirty="0"/>
              <a:t>Insurance Supervision Agency,</a:t>
            </a:r>
            <a:endParaRPr lang="hr-HR" dirty="0"/>
          </a:p>
          <a:p>
            <a:pPr lvl="0"/>
            <a:r>
              <a:rPr lang="en-US" i="1" dirty="0"/>
              <a:t>Customs Administration and</a:t>
            </a:r>
            <a:endParaRPr lang="hr-HR" i="1" dirty="0"/>
          </a:p>
          <a:p>
            <a:pPr lvl="0"/>
            <a:r>
              <a:rPr lang="en-US" i="1" dirty="0"/>
              <a:t>Public Revenue Office</a:t>
            </a:r>
            <a:r>
              <a:rPr lang="en-US" dirty="0"/>
              <a:t>.</a:t>
            </a:r>
            <a:endParaRPr lang="hr-HR" dirty="0"/>
          </a:p>
          <a:p>
            <a:endParaRPr lang="hr-HR" dirty="0"/>
          </a:p>
        </p:txBody>
      </p:sp>
      <p:sp>
        <p:nvSpPr>
          <p:cNvPr id="4" name="Slide Number Placeholder 3"/>
          <p:cNvSpPr>
            <a:spLocks noGrp="1"/>
          </p:cNvSpPr>
          <p:nvPr>
            <p:ph type="sldNum" sz="quarter" idx="12"/>
          </p:nvPr>
        </p:nvSpPr>
        <p:spPr/>
        <p:txBody>
          <a:bodyPr/>
          <a:lstStyle/>
          <a:p>
            <a:fld id="{39B656E2-6D99-4623-ADDD-8BE5644C3BE7}" type="slidenum">
              <a:rPr lang="en-US" smtClean="0"/>
              <a:t>10</a:t>
            </a:fld>
            <a:endParaRPr lang="en-US"/>
          </a:p>
        </p:txBody>
      </p:sp>
    </p:spTree>
    <p:extLst>
      <p:ext uri="{BB962C8B-B14F-4D97-AF65-F5344CB8AC3E}">
        <p14:creationId xmlns:p14="http://schemas.microsoft.com/office/powerpoint/2010/main" val="365617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normAutofit/>
          </a:bodyPr>
          <a:lstStyle/>
          <a:p>
            <a:pPr algn="ctr"/>
            <a:r>
              <a:rPr lang="en-US" sz="3200" dirty="0"/>
              <a:t>Criteria for establishing internal audit at a central level</a:t>
            </a:r>
            <a:endParaRPr lang="hr-HR" sz="3200" dirty="0"/>
          </a:p>
        </p:txBody>
      </p:sp>
      <p:sp>
        <p:nvSpPr>
          <p:cNvPr id="3" name="Content Placeholder 2"/>
          <p:cNvSpPr>
            <a:spLocks noGrp="1"/>
          </p:cNvSpPr>
          <p:nvPr>
            <p:ph idx="1"/>
          </p:nvPr>
        </p:nvSpPr>
        <p:spPr>
          <a:xfrm>
            <a:off x="838200" y="1606731"/>
            <a:ext cx="10515600" cy="4570232"/>
          </a:xfrm>
        </p:spPr>
        <p:txBody>
          <a:bodyPr>
            <a:normAutofit fontScale="92500"/>
          </a:bodyPr>
          <a:lstStyle/>
          <a:p>
            <a:pPr algn="just"/>
            <a:r>
              <a:rPr lang="en-US" dirty="0"/>
              <a:t>The Internal audit unit established in the </a:t>
            </a:r>
            <a:r>
              <a:rPr lang="hr-HR" dirty="0" err="1" smtClean="0"/>
              <a:t>ministries</a:t>
            </a:r>
            <a:r>
              <a:rPr lang="en-US" dirty="0" smtClean="0"/>
              <a:t> </a:t>
            </a:r>
            <a:r>
              <a:rPr lang="en-US" dirty="0"/>
              <a:t>shall perform internal audit function in the budget users and publicly owned enterprises under its authority in which there is no established functional internal audit </a:t>
            </a:r>
            <a:r>
              <a:rPr lang="en-US" dirty="0" smtClean="0"/>
              <a:t>unit</a:t>
            </a:r>
            <a:endParaRPr lang="hr-HR" dirty="0" smtClean="0"/>
          </a:p>
          <a:p>
            <a:pPr algn="just"/>
            <a:r>
              <a:rPr lang="hr-HR" dirty="0" smtClean="0"/>
              <a:t>Budget </a:t>
            </a:r>
            <a:r>
              <a:rPr lang="hr-HR" dirty="0" err="1" smtClean="0"/>
              <a:t>users</a:t>
            </a:r>
            <a:r>
              <a:rPr lang="hr-HR" dirty="0" smtClean="0"/>
              <a:t> – criteria: </a:t>
            </a:r>
            <a:r>
              <a:rPr lang="hr-HR" dirty="0" err="1"/>
              <a:t>average</a:t>
            </a:r>
            <a:r>
              <a:rPr lang="hr-HR" dirty="0"/>
              <a:t> </a:t>
            </a:r>
            <a:r>
              <a:rPr lang="hr-HR" dirty="0" err="1"/>
              <a:t>budget</a:t>
            </a:r>
            <a:r>
              <a:rPr lang="hr-HR" dirty="0"/>
              <a:t> </a:t>
            </a:r>
            <a:r>
              <a:rPr lang="hr-HR" dirty="0" err="1"/>
              <a:t>execution</a:t>
            </a:r>
            <a:r>
              <a:rPr lang="hr-HR" dirty="0"/>
              <a:t> </a:t>
            </a:r>
            <a:r>
              <a:rPr lang="hr-HR" dirty="0" err="1" smtClean="0"/>
              <a:t>and</a:t>
            </a:r>
            <a:r>
              <a:rPr lang="hr-HR" dirty="0" smtClean="0"/>
              <a:t> </a:t>
            </a:r>
            <a:r>
              <a:rPr lang="hr-HR" dirty="0" err="1" smtClean="0"/>
              <a:t>number</a:t>
            </a:r>
            <a:r>
              <a:rPr lang="hr-HR" dirty="0" smtClean="0"/>
              <a:t> </a:t>
            </a:r>
            <a:r>
              <a:rPr lang="hr-HR" dirty="0" err="1" smtClean="0"/>
              <a:t>of</a:t>
            </a:r>
            <a:r>
              <a:rPr lang="hr-HR" dirty="0" smtClean="0"/>
              <a:t> </a:t>
            </a:r>
            <a:r>
              <a:rPr lang="hr-HR" dirty="0" err="1" smtClean="0"/>
              <a:t>employees</a:t>
            </a:r>
            <a:endParaRPr lang="hr-HR" dirty="0" smtClean="0"/>
          </a:p>
          <a:p>
            <a:pPr marL="0" indent="0" algn="just">
              <a:buNone/>
            </a:pPr>
            <a:r>
              <a:rPr lang="hr-HR" dirty="0" err="1" smtClean="0"/>
              <a:t>Other</a:t>
            </a:r>
            <a:r>
              <a:rPr lang="hr-HR" dirty="0" smtClean="0"/>
              <a:t> criteria: </a:t>
            </a:r>
          </a:p>
          <a:p>
            <a:pPr algn="just"/>
            <a:r>
              <a:rPr lang="hr-HR" dirty="0" err="1" smtClean="0"/>
              <a:t>the</a:t>
            </a:r>
            <a:r>
              <a:rPr lang="hr-HR" dirty="0" smtClean="0"/>
              <a:t> </a:t>
            </a:r>
            <a:r>
              <a:rPr lang="hr-HR" dirty="0" err="1"/>
              <a:t>value</a:t>
            </a:r>
            <a:r>
              <a:rPr lang="hr-HR" dirty="0"/>
              <a:t> </a:t>
            </a:r>
            <a:r>
              <a:rPr lang="hr-HR" dirty="0" err="1"/>
              <a:t>of</a:t>
            </a:r>
            <a:r>
              <a:rPr lang="hr-HR" dirty="0"/>
              <a:t> </a:t>
            </a:r>
            <a:r>
              <a:rPr lang="hr-HR" dirty="0" err="1"/>
              <a:t>financial</a:t>
            </a:r>
            <a:r>
              <a:rPr lang="hr-HR" dirty="0"/>
              <a:t> </a:t>
            </a:r>
            <a:r>
              <a:rPr lang="hr-HR" dirty="0" err="1"/>
              <a:t>transactions</a:t>
            </a:r>
            <a:r>
              <a:rPr lang="hr-HR" dirty="0"/>
              <a:t> for </a:t>
            </a:r>
            <a:r>
              <a:rPr lang="hr-HR" dirty="0" err="1"/>
              <a:t>which</a:t>
            </a:r>
            <a:r>
              <a:rPr lang="hr-HR" dirty="0"/>
              <a:t> </a:t>
            </a:r>
            <a:r>
              <a:rPr lang="hr-HR" dirty="0" err="1"/>
              <a:t>the</a:t>
            </a:r>
            <a:r>
              <a:rPr lang="hr-HR" dirty="0"/>
              <a:t> </a:t>
            </a:r>
            <a:r>
              <a:rPr lang="hr-HR" dirty="0" err="1"/>
              <a:t>budget</a:t>
            </a:r>
            <a:r>
              <a:rPr lang="hr-HR" dirty="0"/>
              <a:t> </a:t>
            </a:r>
            <a:r>
              <a:rPr lang="hr-HR" dirty="0" err="1"/>
              <a:t>user</a:t>
            </a:r>
            <a:r>
              <a:rPr lang="hr-HR" dirty="0"/>
              <a:t> </a:t>
            </a:r>
            <a:r>
              <a:rPr lang="hr-HR" dirty="0" err="1"/>
              <a:t>is</a:t>
            </a:r>
            <a:r>
              <a:rPr lang="hr-HR" dirty="0"/>
              <a:t> </a:t>
            </a:r>
            <a:r>
              <a:rPr lang="hr-HR" dirty="0" err="1"/>
              <a:t>in</a:t>
            </a:r>
            <a:r>
              <a:rPr lang="hr-HR" dirty="0"/>
              <a:t> </a:t>
            </a:r>
            <a:r>
              <a:rPr lang="hr-HR" dirty="0" err="1"/>
              <a:t>charge</a:t>
            </a:r>
            <a:r>
              <a:rPr lang="hr-HR" dirty="0"/>
              <a:t>, </a:t>
            </a:r>
            <a:endParaRPr lang="hr-HR" dirty="0" smtClean="0"/>
          </a:p>
          <a:p>
            <a:pPr algn="just"/>
            <a:r>
              <a:rPr lang="hr-HR" dirty="0" err="1" smtClean="0"/>
              <a:t>the</a:t>
            </a:r>
            <a:r>
              <a:rPr lang="hr-HR" dirty="0" smtClean="0"/>
              <a:t> </a:t>
            </a:r>
            <a:r>
              <a:rPr lang="hr-HR" dirty="0"/>
              <a:t>role </a:t>
            </a:r>
            <a:r>
              <a:rPr lang="hr-HR" dirty="0" err="1"/>
              <a:t>in</a:t>
            </a:r>
            <a:r>
              <a:rPr lang="hr-HR" dirty="0"/>
              <a:t> </a:t>
            </a:r>
            <a:r>
              <a:rPr lang="hr-HR" dirty="0" err="1"/>
              <a:t>the</a:t>
            </a:r>
            <a:r>
              <a:rPr lang="hr-HR" dirty="0"/>
              <a:t> management </a:t>
            </a:r>
            <a:r>
              <a:rPr lang="hr-HR" dirty="0" err="1"/>
              <a:t>and</a:t>
            </a:r>
            <a:r>
              <a:rPr lang="hr-HR" dirty="0"/>
              <a:t> </a:t>
            </a:r>
            <a:r>
              <a:rPr lang="hr-HR" dirty="0" err="1"/>
              <a:t>control</a:t>
            </a:r>
            <a:r>
              <a:rPr lang="hr-HR" dirty="0"/>
              <a:t> system </a:t>
            </a:r>
            <a:r>
              <a:rPr lang="hr-HR" dirty="0" err="1"/>
              <a:t>in</a:t>
            </a:r>
            <a:r>
              <a:rPr lang="hr-HR" dirty="0"/>
              <a:t> </a:t>
            </a:r>
            <a:r>
              <a:rPr lang="hr-HR" dirty="0" err="1"/>
              <a:t>the</a:t>
            </a:r>
            <a:r>
              <a:rPr lang="hr-HR" dirty="0"/>
              <a:t> use </a:t>
            </a:r>
            <a:r>
              <a:rPr lang="hr-HR" dirty="0" err="1"/>
              <a:t>of</a:t>
            </a:r>
            <a:r>
              <a:rPr lang="hr-HR" dirty="0"/>
              <a:t> </a:t>
            </a:r>
            <a:r>
              <a:rPr lang="hr-HR" dirty="0" smtClean="0"/>
              <a:t>EU </a:t>
            </a:r>
            <a:r>
              <a:rPr lang="hr-HR" dirty="0" err="1"/>
              <a:t>funds</a:t>
            </a:r>
            <a:r>
              <a:rPr lang="hr-HR" dirty="0"/>
              <a:t>, </a:t>
            </a:r>
            <a:endParaRPr lang="hr-HR" dirty="0" smtClean="0"/>
          </a:p>
          <a:p>
            <a:pPr algn="just"/>
            <a:r>
              <a:rPr lang="hr-HR" dirty="0" err="1" smtClean="0"/>
              <a:t>the</a:t>
            </a:r>
            <a:r>
              <a:rPr lang="hr-HR" dirty="0" smtClean="0"/>
              <a:t> </a:t>
            </a:r>
            <a:r>
              <a:rPr lang="hr-HR" dirty="0" err="1"/>
              <a:t>strategic</a:t>
            </a:r>
            <a:r>
              <a:rPr lang="hr-HR" dirty="0"/>
              <a:t> </a:t>
            </a:r>
            <a:r>
              <a:rPr lang="hr-HR" dirty="0" err="1"/>
              <a:t>and</a:t>
            </a:r>
            <a:r>
              <a:rPr lang="hr-HR" dirty="0"/>
              <a:t> development </a:t>
            </a:r>
            <a:r>
              <a:rPr lang="hr-HR" dirty="0" err="1"/>
              <a:t>importance</a:t>
            </a:r>
            <a:r>
              <a:rPr lang="hr-HR" dirty="0"/>
              <a:t> </a:t>
            </a:r>
            <a:r>
              <a:rPr lang="hr-HR" dirty="0" err="1"/>
              <a:t>of</a:t>
            </a:r>
            <a:r>
              <a:rPr lang="hr-HR" dirty="0"/>
              <a:t> </a:t>
            </a:r>
            <a:r>
              <a:rPr lang="hr-HR" dirty="0" err="1"/>
              <a:t>the</a:t>
            </a:r>
            <a:r>
              <a:rPr lang="hr-HR" dirty="0"/>
              <a:t> </a:t>
            </a:r>
            <a:r>
              <a:rPr lang="hr-HR" dirty="0" err="1"/>
              <a:t>budget</a:t>
            </a:r>
            <a:r>
              <a:rPr lang="hr-HR" dirty="0"/>
              <a:t> </a:t>
            </a:r>
            <a:r>
              <a:rPr lang="hr-HR" dirty="0" err="1"/>
              <a:t>user</a:t>
            </a:r>
            <a:r>
              <a:rPr lang="hr-HR" dirty="0"/>
              <a:t> </a:t>
            </a:r>
            <a:r>
              <a:rPr lang="hr-HR" dirty="0" err="1"/>
              <a:t>and</a:t>
            </a:r>
            <a:r>
              <a:rPr lang="hr-HR" dirty="0"/>
              <a:t> </a:t>
            </a:r>
            <a:r>
              <a:rPr lang="hr-HR" dirty="0" err="1"/>
              <a:t>other</a:t>
            </a:r>
            <a:r>
              <a:rPr lang="hr-HR" dirty="0"/>
              <a:t> </a:t>
            </a:r>
            <a:r>
              <a:rPr lang="hr-HR" dirty="0" err="1"/>
              <a:t>peculiarities</a:t>
            </a:r>
            <a:r>
              <a:rPr lang="hr-HR" dirty="0"/>
              <a:t> </a:t>
            </a:r>
            <a:r>
              <a:rPr lang="hr-HR" dirty="0" err="1"/>
              <a:t>that</a:t>
            </a:r>
            <a:r>
              <a:rPr lang="hr-HR" dirty="0"/>
              <a:t> </a:t>
            </a:r>
            <a:r>
              <a:rPr lang="hr-HR" dirty="0" err="1"/>
              <a:t>shall</a:t>
            </a:r>
            <a:r>
              <a:rPr lang="hr-HR" dirty="0"/>
              <a:t> </a:t>
            </a:r>
            <a:r>
              <a:rPr lang="hr-HR" dirty="0" err="1"/>
              <a:t>be</a:t>
            </a:r>
            <a:r>
              <a:rPr lang="hr-HR" dirty="0"/>
              <a:t> </a:t>
            </a:r>
            <a:r>
              <a:rPr lang="hr-HR" dirty="0" err="1"/>
              <a:t>taken</a:t>
            </a:r>
            <a:r>
              <a:rPr lang="hr-HR" dirty="0"/>
              <a:t> </a:t>
            </a:r>
            <a:r>
              <a:rPr lang="hr-HR" dirty="0" err="1"/>
              <a:t>into</a:t>
            </a:r>
            <a:r>
              <a:rPr lang="hr-HR" dirty="0"/>
              <a:t> </a:t>
            </a:r>
            <a:r>
              <a:rPr lang="hr-HR" dirty="0" err="1"/>
              <a:t>account</a:t>
            </a:r>
            <a:endParaRPr lang="hr-HR" dirty="0"/>
          </a:p>
        </p:txBody>
      </p:sp>
      <p:sp>
        <p:nvSpPr>
          <p:cNvPr id="4" name="Slide Number Placeholder 3"/>
          <p:cNvSpPr>
            <a:spLocks noGrp="1"/>
          </p:cNvSpPr>
          <p:nvPr>
            <p:ph type="sldNum" sz="quarter" idx="12"/>
          </p:nvPr>
        </p:nvSpPr>
        <p:spPr/>
        <p:txBody>
          <a:bodyPr/>
          <a:lstStyle/>
          <a:p>
            <a:fld id="{39B656E2-6D99-4623-ADDD-8BE5644C3BE7}" type="slidenum">
              <a:rPr lang="en-US" smtClean="0"/>
              <a:t>11</a:t>
            </a:fld>
            <a:endParaRPr lang="en-US"/>
          </a:p>
        </p:txBody>
      </p:sp>
    </p:spTree>
    <p:extLst>
      <p:ext uri="{BB962C8B-B14F-4D97-AF65-F5344CB8AC3E}">
        <p14:creationId xmlns:p14="http://schemas.microsoft.com/office/powerpoint/2010/main" val="855715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679269" y="1825625"/>
            <a:ext cx="10674531" cy="4351338"/>
          </a:xfrm>
        </p:spPr>
        <p:txBody>
          <a:bodyPr>
            <a:normAutofit lnSpcReduction="10000"/>
          </a:bodyPr>
          <a:lstStyle/>
          <a:p>
            <a:pPr marL="0" indent="0">
              <a:buNone/>
            </a:pPr>
            <a:r>
              <a:rPr lang="hr-HR" dirty="0" err="1"/>
              <a:t>The</a:t>
            </a:r>
            <a:r>
              <a:rPr lang="hr-HR" dirty="0"/>
              <a:t> </a:t>
            </a:r>
            <a:r>
              <a:rPr lang="hr-HR" dirty="0" err="1"/>
              <a:t>budget</a:t>
            </a:r>
            <a:r>
              <a:rPr lang="hr-HR" dirty="0"/>
              <a:t> </a:t>
            </a:r>
            <a:r>
              <a:rPr lang="hr-HR" dirty="0" err="1"/>
              <a:t>users</a:t>
            </a:r>
            <a:r>
              <a:rPr lang="hr-HR" dirty="0"/>
              <a:t> </a:t>
            </a:r>
            <a:r>
              <a:rPr lang="hr-HR" dirty="0" err="1"/>
              <a:t>which</a:t>
            </a:r>
            <a:r>
              <a:rPr lang="hr-HR" dirty="0"/>
              <a:t> are </a:t>
            </a:r>
            <a:r>
              <a:rPr lang="hr-HR" dirty="0" err="1"/>
              <a:t>not</a:t>
            </a:r>
            <a:r>
              <a:rPr lang="hr-HR" dirty="0"/>
              <a:t> </a:t>
            </a:r>
            <a:r>
              <a:rPr lang="hr-HR" dirty="0" err="1"/>
              <a:t>obliged</a:t>
            </a:r>
            <a:r>
              <a:rPr lang="hr-HR" dirty="0"/>
              <a:t> to </a:t>
            </a:r>
            <a:r>
              <a:rPr lang="hr-HR" dirty="0" err="1"/>
              <a:t>establish</a:t>
            </a:r>
            <a:r>
              <a:rPr lang="hr-HR" dirty="0"/>
              <a:t> </a:t>
            </a:r>
            <a:r>
              <a:rPr lang="hr-HR" dirty="0" err="1"/>
              <a:t>their</a:t>
            </a:r>
            <a:r>
              <a:rPr lang="hr-HR" dirty="0"/>
              <a:t> </a:t>
            </a:r>
            <a:r>
              <a:rPr lang="hr-HR" dirty="0" err="1"/>
              <a:t>own</a:t>
            </a:r>
            <a:r>
              <a:rPr lang="hr-HR" dirty="0"/>
              <a:t> </a:t>
            </a:r>
            <a:r>
              <a:rPr lang="hr-HR" dirty="0" err="1"/>
              <a:t>internal</a:t>
            </a:r>
            <a:r>
              <a:rPr lang="hr-HR" dirty="0"/>
              <a:t> audit </a:t>
            </a:r>
            <a:r>
              <a:rPr lang="hr-HR" dirty="0" err="1"/>
              <a:t>unit</a:t>
            </a:r>
            <a:r>
              <a:rPr lang="hr-HR" dirty="0"/>
              <a:t> </a:t>
            </a:r>
            <a:r>
              <a:rPr lang="hr-HR" dirty="0" err="1" smtClean="0"/>
              <a:t>may</a:t>
            </a:r>
            <a:r>
              <a:rPr lang="hr-HR" dirty="0" smtClean="0"/>
              <a:t> </a:t>
            </a:r>
            <a:r>
              <a:rPr lang="hr-HR" dirty="0" err="1"/>
              <a:t>establish</a:t>
            </a:r>
            <a:r>
              <a:rPr lang="hr-HR" dirty="0"/>
              <a:t> </a:t>
            </a:r>
            <a:r>
              <a:rPr lang="hr-HR" dirty="0" err="1"/>
              <a:t>internal</a:t>
            </a:r>
            <a:r>
              <a:rPr lang="hr-HR" dirty="0"/>
              <a:t> audit </a:t>
            </a:r>
            <a:r>
              <a:rPr lang="hr-HR" dirty="0" err="1"/>
              <a:t>in</a:t>
            </a:r>
            <a:r>
              <a:rPr lang="hr-HR" dirty="0"/>
              <a:t> one </a:t>
            </a:r>
            <a:r>
              <a:rPr lang="hr-HR" dirty="0" err="1"/>
              <a:t>of</a:t>
            </a:r>
            <a:r>
              <a:rPr lang="hr-HR" dirty="0"/>
              <a:t> </a:t>
            </a:r>
            <a:r>
              <a:rPr lang="hr-HR" dirty="0" err="1"/>
              <a:t>the</a:t>
            </a:r>
            <a:r>
              <a:rPr lang="hr-HR" dirty="0"/>
              <a:t> </a:t>
            </a:r>
            <a:r>
              <a:rPr lang="hr-HR" dirty="0" err="1"/>
              <a:t>folloving</a:t>
            </a:r>
            <a:r>
              <a:rPr lang="hr-HR" dirty="0"/>
              <a:t> </a:t>
            </a:r>
            <a:r>
              <a:rPr lang="hr-HR" dirty="0" err="1"/>
              <a:t>manners</a:t>
            </a:r>
            <a:r>
              <a:rPr lang="en-US" dirty="0"/>
              <a:t>:</a:t>
            </a:r>
            <a:endParaRPr lang="hr-HR" dirty="0"/>
          </a:p>
          <a:p>
            <a:pPr lvl="0"/>
            <a:r>
              <a:rPr lang="en-US" dirty="0"/>
              <a:t>by establishing a joint internal audit unit </a:t>
            </a:r>
            <a:endParaRPr lang="hr-HR" dirty="0"/>
          </a:p>
          <a:p>
            <a:pPr lvl="0"/>
            <a:r>
              <a:rPr lang="en-US" dirty="0"/>
              <a:t>by agreement on performing of internal audit</a:t>
            </a:r>
            <a:r>
              <a:rPr lang="en-US" dirty="0" smtClean="0"/>
              <a:t>.</a:t>
            </a:r>
            <a:endParaRPr lang="hr-HR" dirty="0" smtClean="0"/>
          </a:p>
          <a:p>
            <a:pPr marL="0" lvl="0" indent="0">
              <a:buNone/>
            </a:pPr>
            <a:endParaRPr lang="hr-HR" dirty="0"/>
          </a:p>
          <a:p>
            <a:pPr marL="0" indent="0">
              <a:buNone/>
            </a:pPr>
            <a:r>
              <a:rPr lang="hr-HR" dirty="0" err="1"/>
              <a:t>The</a:t>
            </a:r>
            <a:r>
              <a:rPr lang="hr-HR" dirty="0"/>
              <a:t> </a:t>
            </a:r>
            <a:r>
              <a:rPr lang="hr-HR" dirty="0" err="1"/>
              <a:t>decision</a:t>
            </a:r>
            <a:r>
              <a:rPr lang="hr-HR" dirty="0"/>
              <a:t> on </a:t>
            </a:r>
            <a:r>
              <a:rPr lang="hr-HR" dirty="0" err="1"/>
              <a:t>the</a:t>
            </a:r>
            <a:r>
              <a:rPr lang="hr-HR" dirty="0"/>
              <a:t> </a:t>
            </a:r>
            <a:r>
              <a:rPr lang="hr-HR" dirty="0" err="1"/>
              <a:t>manner</a:t>
            </a:r>
            <a:r>
              <a:rPr lang="hr-HR" dirty="0"/>
              <a:t> </a:t>
            </a:r>
            <a:r>
              <a:rPr lang="hr-HR" dirty="0" err="1"/>
              <a:t>of</a:t>
            </a:r>
            <a:r>
              <a:rPr lang="hr-HR" dirty="0"/>
              <a:t> </a:t>
            </a:r>
            <a:r>
              <a:rPr lang="hr-HR" dirty="0" err="1"/>
              <a:t>establishing</a:t>
            </a:r>
            <a:r>
              <a:rPr lang="hr-HR" dirty="0"/>
              <a:t> </a:t>
            </a:r>
            <a:r>
              <a:rPr lang="hr-HR" dirty="0" err="1"/>
              <a:t>the</a:t>
            </a:r>
            <a:r>
              <a:rPr lang="hr-HR" dirty="0"/>
              <a:t> </a:t>
            </a:r>
            <a:r>
              <a:rPr lang="hr-HR" dirty="0" err="1"/>
              <a:t>internal</a:t>
            </a:r>
            <a:r>
              <a:rPr lang="hr-HR" dirty="0"/>
              <a:t> audit </a:t>
            </a:r>
            <a:r>
              <a:rPr lang="hr-HR" dirty="0" err="1"/>
              <a:t>shall</a:t>
            </a:r>
            <a:r>
              <a:rPr lang="hr-HR" dirty="0"/>
              <a:t> </a:t>
            </a:r>
            <a:r>
              <a:rPr lang="hr-HR" dirty="0" err="1"/>
              <a:t>be</a:t>
            </a:r>
            <a:r>
              <a:rPr lang="hr-HR" dirty="0"/>
              <a:t> </a:t>
            </a:r>
            <a:r>
              <a:rPr lang="hr-HR" dirty="0" err="1"/>
              <a:t>made</a:t>
            </a:r>
            <a:r>
              <a:rPr lang="hr-HR" dirty="0"/>
              <a:t> </a:t>
            </a:r>
            <a:r>
              <a:rPr lang="hr-HR" dirty="0" err="1"/>
              <a:t>by</a:t>
            </a:r>
            <a:r>
              <a:rPr lang="hr-HR" dirty="0"/>
              <a:t> </a:t>
            </a:r>
            <a:r>
              <a:rPr lang="hr-HR" dirty="0" err="1"/>
              <a:t>the</a:t>
            </a:r>
            <a:r>
              <a:rPr lang="hr-HR" dirty="0"/>
              <a:t> </a:t>
            </a:r>
            <a:r>
              <a:rPr lang="hr-HR" dirty="0" err="1"/>
              <a:t>head</a:t>
            </a:r>
            <a:r>
              <a:rPr lang="hr-HR" dirty="0"/>
              <a:t> </a:t>
            </a:r>
            <a:r>
              <a:rPr lang="hr-HR" dirty="0" err="1"/>
              <a:t>of</a:t>
            </a:r>
            <a:r>
              <a:rPr lang="hr-HR" dirty="0"/>
              <a:t> </a:t>
            </a:r>
            <a:r>
              <a:rPr lang="hr-HR" dirty="0" err="1"/>
              <a:t>the</a:t>
            </a:r>
            <a:r>
              <a:rPr lang="hr-HR" dirty="0"/>
              <a:t> </a:t>
            </a:r>
            <a:r>
              <a:rPr lang="hr-HR" dirty="0" err="1"/>
              <a:t>budget</a:t>
            </a:r>
            <a:r>
              <a:rPr lang="hr-HR" dirty="0"/>
              <a:t> </a:t>
            </a:r>
            <a:r>
              <a:rPr lang="hr-HR" dirty="0" err="1"/>
              <a:t>user</a:t>
            </a:r>
            <a:r>
              <a:rPr lang="hr-HR" dirty="0"/>
              <a:t>, </a:t>
            </a:r>
            <a:r>
              <a:rPr lang="hr-HR" dirty="0" err="1"/>
              <a:t>taking</a:t>
            </a:r>
            <a:r>
              <a:rPr lang="hr-HR" dirty="0"/>
              <a:t> </a:t>
            </a:r>
            <a:r>
              <a:rPr lang="hr-HR" dirty="0" err="1"/>
              <a:t>into</a:t>
            </a:r>
            <a:r>
              <a:rPr lang="hr-HR" dirty="0"/>
              <a:t> </a:t>
            </a:r>
            <a:r>
              <a:rPr lang="hr-HR" dirty="0" err="1"/>
              <a:t>account</a:t>
            </a:r>
            <a:r>
              <a:rPr lang="hr-HR" dirty="0"/>
              <a:t> </a:t>
            </a:r>
            <a:r>
              <a:rPr lang="hr-HR" dirty="0" err="1"/>
              <a:t>the</a:t>
            </a:r>
            <a:r>
              <a:rPr lang="hr-HR" dirty="0"/>
              <a:t> criteria </a:t>
            </a:r>
            <a:r>
              <a:rPr lang="hr-HR" dirty="0" err="1"/>
              <a:t>referred</a:t>
            </a:r>
            <a:r>
              <a:rPr lang="hr-HR" dirty="0"/>
              <a:t> to </a:t>
            </a:r>
            <a:r>
              <a:rPr lang="hr-HR" dirty="0" err="1"/>
              <a:t>in</a:t>
            </a:r>
            <a:r>
              <a:rPr lang="hr-HR" dirty="0"/>
              <a:t> </a:t>
            </a:r>
            <a:r>
              <a:rPr lang="hr-HR" dirty="0" err="1"/>
              <a:t>Article</a:t>
            </a:r>
            <a:r>
              <a:rPr lang="hr-HR" dirty="0"/>
              <a:t> </a:t>
            </a:r>
            <a:r>
              <a:rPr lang="mk-MK" dirty="0"/>
              <a:t>34</a:t>
            </a:r>
            <a:r>
              <a:rPr lang="hr-HR" dirty="0"/>
              <a:t> (6), </a:t>
            </a:r>
            <a:r>
              <a:rPr lang="hr-HR" dirty="0" err="1"/>
              <a:t>by</a:t>
            </a:r>
            <a:r>
              <a:rPr lang="hr-HR" dirty="0"/>
              <a:t> </a:t>
            </a:r>
            <a:r>
              <a:rPr lang="hr-HR" dirty="0" err="1"/>
              <a:t>obtaining</a:t>
            </a:r>
            <a:r>
              <a:rPr lang="hr-HR" dirty="0"/>
              <a:t> prior </a:t>
            </a:r>
            <a:r>
              <a:rPr lang="hr-HR" dirty="0" err="1"/>
              <a:t>consent</a:t>
            </a:r>
            <a:r>
              <a:rPr lang="hr-HR" dirty="0"/>
              <a:t> </a:t>
            </a:r>
            <a:r>
              <a:rPr lang="hr-HR" dirty="0" err="1"/>
              <a:t>of</a:t>
            </a:r>
            <a:r>
              <a:rPr lang="hr-HR" dirty="0"/>
              <a:t> </a:t>
            </a:r>
            <a:r>
              <a:rPr lang="hr-HR" dirty="0" err="1"/>
              <a:t>the</a:t>
            </a:r>
            <a:r>
              <a:rPr lang="hr-HR" dirty="0"/>
              <a:t> </a:t>
            </a:r>
            <a:r>
              <a:rPr lang="hr-HR" dirty="0" err="1"/>
              <a:t>Minister</a:t>
            </a:r>
            <a:r>
              <a:rPr lang="hr-HR" dirty="0"/>
              <a:t> </a:t>
            </a:r>
            <a:r>
              <a:rPr lang="hr-HR" dirty="0" err="1"/>
              <a:t>of</a:t>
            </a:r>
            <a:r>
              <a:rPr lang="hr-HR" dirty="0"/>
              <a:t> </a:t>
            </a:r>
            <a:r>
              <a:rPr lang="hr-HR" dirty="0" err="1"/>
              <a:t>Finance</a:t>
            </a:r>
            <a:endParaRPr lang="hr-HR" dirty="0" smtClean="0"/>
          </a:p>
          <a:p>
            <a:pPr marL="0" indent="0" algn="just">
              <a:buNone/>
            </a:pPr>
            <a:r>
              <a:rPr lang="en-US" dirty="0" smtClean="0"/>
              <a:t>.</a:t>
            </a:r>
            <a:endParaRPr lang="hr-HR" dirty="0"/>
          </a:p>
          <a:p>
            <a:endParaRPr lang="hr-HR" dirty="0"/>
          </a:p>
        </p:txBody>
      </p:sp>
      <p:sp>
        <p:nvSpPr>
          <p:cNvPr id="4" name="Slide Number Placeholder 3"/>
          <p:cNvSpPr>
            <a:spLocks noGrp="1"/>
          </p:cNvSpPr>
          <p:nvPr>
            <p:ph type="sldNum" sz="quarter" idx="12"/>
          </p:nvPr>
        </p:nvSpPr>
        <p:spPr/>
        <p:txBody>
          <a:bodyPr/>
          <a:lstStyle/>
          <a:p>
            <a:fld id="{39B656E2-6D99-4623-ADDD-8BE5644C3BE7}" type="slidenum">
              <a:rPr lang="en-US" smtClean="0"/>
              <a:t>12</a:t>
            </a:fld>
            <a:endParaRPr lang="en-US"/>
          </a:p>
        </p:txBody>
      </p:sp>
    </p:spTree>
    <p:extLst>
      <p:ext uri="{BB962C8B-B14F-4D97-AF65-F5344CB8AC3E}">
        <p14:creationId xmlns:p14="http://schemas.microsoft.com/office/powerpoint/2010/main" val="2773624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r>
              <a:rPr lang="hr-HR" dirty="0" err="1"/>
              <a:t>The</a:t>
            </a:r>
            <a:r>
              <a:rPr lang="hr-HR" dirty="0"/>
              <a:t> </a:t>
            </a:r>
            <a:r>
              <a:rPr lang="hr-HR" dirty="0" err="1"/>
              <a:t>joint</a:t>
            </a:r>
            <a:r>
              <a:rPr lang="hr-HR" dirty="0"/>
              <a:t> </a:t>
            </a:r>
            <a:r>
              <a:rPr lang="hr-HR" dirty="0" err="1"/>
              <a:t>Internal</a:t>
            </a:r>
            <a:r>
              <a:rPr lang="hr-HR" dirty="0"/>
              <a:t> Audit </a:t>
            </a:r>
            <a:r>
              <a:rPr lang="hr-HR" dirty="0" err="1"/>
              <a:t>Unit</a:t>
            </a:r>
            <a:r>
              <a:rPr lang="hr-HR" dirty="0"/>
              <a:t> </a:t>
            </a:r>
            <a:r>
              <a:rPr lang="hr-HR" dirty="0" err="1"/>
              <a:t>referred</a:t>
            </a:r>
            <a:r>
              <a:rPr lang="hr-HR" dirty="0"/>
              <a:t> to </a:t>
            </a:r>
            <a:r>
              <a:rPr lang="hr-HR" dirty="0" err="1"/>
              <a:t>in</a:t>
            </a:r>
            <a:r>
              <a:rPr lang="hr-HR" dirty="0"/>
              <a:t> </a:t>
            </a:r>
            <a:r>
              <a:rPr lang="hr-HR" dirty="0" err="1"/>
              <a:t>Article</a:t>
            </a:r>
            <a:r>
              <a:rPr lang="hr-HR" dirty="0"/>
              <a:t> 3</a:t>
            </a:r>
            <a:r>
              <a:rPr lang="mk-MK" dirty="0"/>
              <a:t>6</a:t>
            </a:r>
            <a:r>
              <a:rPr lang="hr-HR" dirty="0"/>
              <a:t> </a:t>
            </a:r>
            <a:r>
              <a:rPr lang="hr-HR" dirty="0" err="1"/>
              <a:t>paragraph</a:t>
            </a:r>
            <a:r>
              <a:rPr lang="hr-HR" dirty="0"/>
              <a:t> (1), line 1 </a:t>
            </a:r>
            <a:r>
              <a:rPr lang="hr-HR" dirty="0" err="1"/>
              <a:t>of</a:t>
            </a:r>
            <a:r>
              <a:rPr lang="hr-HR" dirty="0"/>
              <a:t> </a:t>
            </a:r>
            <a:r>
              <a:rPr lang="hr-HR" dirty="0" err="1"/>
              <a:t>this</a:t>
            </a:r>
            <a:r>
              <a:rPr lang="hr-HR" dirty="0"/>
              <a:t> </a:t>
            </a:r>
            <a:r>
              <a:rPr lang="hr-HR" dirty="0" err="1"/>
              <a:t>Law</a:t>
            </a:r>
            <a:r>
              <a:rPr lang="hr-HR" dirty="0"/>
              <a:t> </a:t>
            </a:r>
            <a:r>
              <a:rPr lang="hr-HR" dirty="0" err="1"/>
              <a:t>shall</a:t>
            </a:r>
            <a:r>
              <a:rPr lang="hr-HR" dirty="0"/>
              <a:t> </a:t>
            </a:r>
            <a:r>
              <a:rPr lang="hr-HR" dirty="0" err="1"/>
              <a:t>be</a:t>
            </a:r>
            <a:r>
              <a:rPr lang="hr-HR" dirty="0"/>
              <a:t> </a:t>
            </a:r>
            <a:r>
              <a:rPr lang="hr-HR" dirty="0" err="1"/>
              <a:t>established</a:t>
            </a:r>
            <a:r>
              <a:rPr lang="hr-HR" dirty="0"/>
              <a:t> as </a:t>
            </a:r>
            <a:r>
              <a:rPr lang="hr-HR" dirty="0" err="1"/>
              <a:t>an</a:t>
            </a:r>
            <a:r>
              <a:rPr lang="hr-HR" dirty="0"/>
              <a:t> </a:t>
            </a:r>
            <a:r>
              <a:rPr lang="hr-HR" dirty="0" err="1"/>
              <a:t>independent</a:t>
            </a:r>
            <a:r>
              <a:rPr lang="hr-HR" dirty="0"/>
              <a:t> </a:t>
            </a:r>
            <a:r>
              <a:rPr lang="hr-HR" dirty="0" err="1"/>
              <a:t>internal</a:t>
            </a:r>
            <a:r>
              <a:rPr lang="hr-HR" dirty="0"/>
              <a:t> </a:t>
            </a:r>
            <a:r>
              <a:rPr lang="hr-HR" dirty="0" err="1"/>
              <a:t>organizational</a:t>
            </a:r>
            <a:r>
              <a:rPr lang="hr-HR" dirty="0"/>
              <a:t> </a:t>
            </a:r>
            <a:r>
              <a:rPr lang="hr-HR" dirty="0" err="1"/>
              <a:t>unit</a:t>
            </a:r>
            <a:r>
              <a:rPr lang="hr-HR" dirty="0"/>
              <a:t> </a:t>
            </a:r>
            <a:r>
              <a:rPr lang="hr-HR" dirty="0" err="1"/>
              <a:t>within</a:t>
            </a:r>
            <a:r>
              <a:rPr lang="hr-HR" dirty="0"/>
              <a:t> one </a:t>
            </a:r>
            <a:r>
              <a:rPr lang="hr-HR" dirty="0" err="1"/>
              <a:t>of</a:t>
            </a:r>
            <a:r>
              <a:rPr lang="hr-HR" dirty="0"/>
              <a:t> </a:t>
            </a:r>
            <a:r>
              <a:rPr lang="hr-HR" dirty="0" err="1"/>
              <a:t>the</a:t>
            </a:r>
            <a:r>
              <a:rPr lang="hr-HR" dirty="0"/>
              <a:t> </a:t>
            </a:r>
            <a:r>
              <a:rPr lang="hr-HR" dirty="0" err="1"/>
              <a:t>budget</a:t>
            </a:r>
            <a:r>
              <a:rPr lang="hr-HR" dirty="0"/>
              <a:t> </a:t>
            </a:r>
            <a:r>
              <a:rPr lang="hr-HR" dirty="0" err="1"/>
              <a:t>users</a:t>
            </a:r>
            <a:r>
              <a:rPr lang="hr-HR" dirty="0"/>
              <a:t>. </a:t>
            </a:r>
            <a:r>
              <a:rPr lang="hr-HR" dirty="0" err="1"/>
              <a:t>The</a:t>
            </a:r>
            <a:r>
              <a:rPr lang="hr-HR" dirty="0"/>
              <a:t> </a:t>
            </a:r>
            <a:r>
              <a:rPr lang="hr-HR" dirty="0" err="1"/>
              <a:t>funding</a:t>
            </a:r>
            <a:r>
              <a:rPr lang="hr-HR" dirty="0"/>
              <a:t> </a:t>
            </a:r>
            <a:r>
              <a:rPr lang="hr-HR" dirty="0" err="1"/>
              <a:t>and</a:t>
            </a:r>
            <a:r>
              <a:rPr lang="hr-HR" dirty="0"/>
              <a:t> </a:t>
            </a:r>
            <a:r>
              <a:rPr lang="hr-HR" dirty="0" err="1"/>
              <a:t>other</a:t>
            </a:r>
            <a:r>
              <a:rPr lang="hr-HR" dirty="0"/>
              <a:t> </a:t>
            </a:r>
            <a:r>
              <a:rPr lang="hr-HR" dirty="0" err="1"/>
              <a:t>issues</a:t>
            </a:r>
            <a:r>
              <a:rPr lang="hr-HR" dirty="0"/>
              <a:t> </a:t>
            </a:r>
            <a:r>
              <a:rPr lang="hr-HR" dirty="0" err="1"/>
              <a:t>important</a:t>
            </a:r>
            <a:r>
              <a:rPr lang="hr-HR" dirty="0"/>
              <a:t> for </a:t>
            </a:r>
            <a:r>
              <a:rPr lang="hr-HR" dirty="0" err="1"/>
              <a:t>the</a:t>
            </a:r>
            <a:r>
              <a:rPr lang="hr-HR" dirty="0"/>
              <a:t> </a:t>
            </a:r>
            <a:r>
              <a:rPr lang="hr-HR" dirty="0" err="1"/>
              <a:t>work</a:t>
            </a:r>
            <a:r>
              <a:rPr lang="hr-HR" dirty="0"/>
              <a:t> </a:t>
            </a:r>
            <a:r>
              <a:rPr lang="hr-HR" dirty="0" err="1"/>
              <a:t>of</a:t>
            </a:r>
            <a:r>
              <a:rPr lang="hr-HR" dirty="0"/>
              <a:t> </a:t>
            </a:r>
            <a:r>
              <a:rPr lang="hr-HR" dirty="0" err="1"/>
              <a:t>the</a:t>
            </a:r>
            <a:r>
              <a:rPr lang="hr-HR" dirty="0"/>
              <a:t> </a:t>
            </a:r>
            <a:r>
              <a:rPr lang="hr-HR" dirty="0" err="1"/>
              <a:t>joint</a:t>
            </a:r>
            <a:r>
              <a:rPr lang="hr-HR" dirty="0"/>
              <a:t> </a:t>
            </a:r>
            <a:r>
              <a:rPr lang="hr-HR" dirty="0" err="1"/>
              <a:t>internal</a:t>
            </a:r>
            <a:r>
              <a:rPr lang="hr-HR" dirty="0"/>
              <a:t> audit </a:t>
            </a:r>
            <a:r>
              <a:rPr lang="hr-HR" dirty="0" err="1"/>
              <a:t>unit</a:t>
            </a:r>
            <a:r>
              <a:rPr lang="hr-HR" dirty="0"/>
              <a:t> </a:t>
            </a:r>
            <a:r>
              <a:rPr lang="hr-HR" dirty="0" err="1"/>
              <a:t>shall</a:t>
            </a:r>
            <a:r>
              <a:rPr lang="hr-HR" dirty="0"/>
              <a:t> </a:t>
            </a:r>
            <a:r>
              <a:rPr lang="hr-HR" dirty="0" err="1"/>
              <a:t>be</a:t>
            </a:r>
            <a:r>
              <a:rPr lang="hr-HR" dirty="0"/>
              <a:t> </a:t>
            </a:r>
            <a:r>
              <a:rPr lang="hr-HR" dirty="0" err="1"/>
              <a:t>regulated</a:t>
            </a:r>
            <a:r>
              <a:rPr lang="hr-HR" dirty="0"/>
              <a:t> </a:t>
            </a:r>
            <a:r>
              <a:rPr lang="hr-HR" dirty="0" err="1"/>
              <a:t>by</a:t>
            </a:r>
            <a:r>
              <a:rPr lang="hr-HR" dirty="0"/>
              <a:t>  </a:t>
            </a:r>
            <a:r>
              <a:rPr lang="hr-HR" dirty="0" err="1"/>
              <a:t>an</a:t>
            </a:r>
            <a:r>
              <a:rPr lang="hr-HR" dirty="0"/>
              <a:t> </a:t>
            </a:r>
            <a:r>
              <a:rPr lang="hr-HR" dirty="0" err="1"/>
              <a:t>agreement</a:t>
            </a:r>
            <a:r>
              <a:rPr lang="hr-HR" dirty="0"/>
              <a:t> on </a:t>
            </a:r>
            <a:r>
              <a:rPr lang="hr-HR" dirty="0" err="1"/>
              <a:t>mutual</a:t>
            </a:r>
            <a:r>
              <a:rPr lang="hr-HR" dirty="0"/>
              <a:t> </a:t>
            </a:r>
            <a:r>
              <a:rPr lang="hr-HR" dirty="0" err="1"/>
              <a:t>relations</a:t>
            </a:r>
            <a:r>
              <a:rPr lang="hr-HR" dirty="0"/>
              <a:t> </a:t>
            </a:r>
            <a:r>
              <a:rPr lang="hr-HR" dirty="0" err="1"/>
              <a:t>between</a:t>
            </a:r>
            <a:r>
              <a:rPr lang="hr-HR" dirty="0"/>
              <a:t> </a:t>
            </a:r>
            <a:r>
              <a:rPr lang="hr-HR" dirty="0" err="1"/>
              <a:t>the</a:t>
            </a:r>
            <a:r>
              <a:rPr lang="hr-HR" dirty="0"/>
              <a:t> </a:t>
            </a:r>
            <a:r>
              <a:rPr lang="hr-HR" dirty="0" err="1"/>
              <a:t>budget</a:t>
            </a:r>
            <a:r>
              <a:rPr lang="hr-HR" dirty="0"/>
              <a:t> </a:t>
            </a:r>
            <a:r>
              <a:rPr lang="hr-HR" dirty="0" err="1"/>
              <a:t>users</a:t>
            </a:r>
            <a:r>
              <a:rPr lang="hr-HR" dirty="0"/>
              <a:t> for </a:t>
            </a:r>
            <a:r>
              <a:rPr lang="hr-HR" dirty="0" err="1"/>
              <a:t>which</a:t>
            </a:r>
            <a:r>
              <a:rPr lang="hr-HR" dirty="0"/>
              <a:t> </a:t>
            </a:r>
            <a:r>
              <a:rPr lang="hr-HR" dirty="0" err="1"/>
              <a:t>internal</a:t>
            </a:r>
            <a:r>
              <a:rPr lang="hr-HR" dirty="0"/>
              <a:t> audit </a:t>
            </a:r>
            <a:r>
              <a:rPr lang="hr-HR" dirty="0" err="1"/>
              <a:t>work</a:t>
            </a:r>
            <a:r>
              <a:rPr lang="hr-HR" dirty="0"/>
              <a:t> </a:t>
            </a:r>
            <a:r>
              <a:rPr lang="hr-HR" dirty="0" err="1"/>
              <a:t>is</a:t>
            </a:r>
            <a:r>
              <a:rPr lang="hr-HR" dirty="0"/>
              <a:t> </a:t>
            </a:r>
            <a:r>
              <a:rPr lang="hr-HR" dirty="0" err="1"/>
              <a:t>performed</a:t>
            </a:r>
            <a:r>
              <a:rPr lang="hr-HR" dirty="0"/>
              <a:t>.</a:t>
            </a:r>
          </a:p>
          <a:p>
            <a:r>
              <a:rPr lang="hr-HR" dirty="0"/>
              <a:t>(2) </a:t>
            </a:r>
            <a:r>
              <a:rPr lang="hr-HR" dirty="0" err="1"/>
              <a:t>The</a:t>
            </a:r>
            <a:r>
              <a:rPr lang="hr-HR" dirty="0"/>
              <a:t> </a:t>
            </a:r>
            <a:r>
              <a:rPr lang="hr-HR" dirty="0" err="1"/>
              <a:t>joint</a:t>
            </a:r>
            <a:r>
              <a:rPr lang="hr-HR" dirty="0"/>
              <a:t> </a:t>
            </a:r>
            <a:r>
              <a:rPr lang="hr-HR" dirty="0" err="1"/>
              <a:t>internal</a:t>
            </a:r>
            <a:r>
              <a:rPr lang="hr-HR" dirty="0"/>
              <a:t> audit </a:t>
            </a:r>
            <a:r>
              <a:rPr lang="hr-HR" dirty="0" err="1"/>
              <a:t>unit</a:t>
            </a:r>
            <a:r>
              <a:rPr lang="hr-HR" dirty="0"/>
              <a:t> must </a:t>
            </a:r>
            <a:r>
              <a:rPr lang="hr-HR" dirty="0" err="1"/>
              <a:t>have</a:t>
            </a:r>
            <a:r>
              <a:rPr lang="hr-HR" dirty="0"/>
              <a:t> at </a:t>
            </a:r>
            <a:r>
              <a:rPr lang="hr-HR" dirty="0" err="1"/>
              <a:t>least</a:t>
            </a:r>
            <a:r>
              <a:rPr lang="hr-HR" dirty="0"/>
              <a:t> </a:t>
            </a:r>
            <a:r>
              <a:rPr lang="hr-HR" dirty="0" err="1"/>
              <a:t>two</a:t>
            </a:r>
            <a:r>
              <a:rPr lang="hr-HR" dirty="0"/>
              <a:t> </a:t>
            </a:r>
            <a:r>
              <a:rPr lang="hr-HR" dirty="0" err="1"/>
              <a:t>internal</a:t>
            </a:r>
            <a:r>
              <a:rPr lang="hr-HR" dirty="0"/>
              <a:t> </a:t>
            </a:r>
            <a:r>
              <a:rPr lang="hr-HR" dirty="0" err="1"/>
              <a:t>auditors</a:t>
            </a:r>
            <a:r>
              <a:rPr lang="hr-HR" dirty="0"/>
              <a:t>, </a:t>
            </a:r>
            <a:r>
              <a:rPr lang="hr-HR" dirty="0" err="1"/>
              <a:t>including</a:t>
            </a:r>
            <a:r>
              <a:rPr lang="hr-HR" dirty="0"/>
              <a:t> </a:t>
            </a:r>
            <a:r>
              <a:rPr lang="hr-HR" dirty="0" err="1"/>
              <a:t>the</a:t>
            </a:r>
            <a:r>
              <a:rPr lang="hr-HR" dirty="0"/>
              <a:t> </a:t>
            </a:r>
            <a:r>
              <a:rPr lang="hr-HR" dirty="0" err="1"/>
              <a:t>head</a:t>
            </a:r>
            <a:r>
              <a:rPr lang="hr-HR" dirty="0"/>
              <a:t> </a:t>
            </a:r>
            <a:r>
              <a:rPr lang="hr-HR" dirty="0" err="1"/>
              <a:t>of</a:t>
            </a:r>
            <a:r>
              <a:rPr lang="hr-HR" dirty="0"/>
              <a:t> </a:t>
            </a:r>
            <a:r>
              <a:rPr lang="hr-HR" dirty="0" err="1"/>
              <a:t>internal</a:t>
            </a:r>
            <a:r>
              <a:rPr lang="hr-HR" dirty="0"/>
              <a:t> audit.</a:t>
            </a:r>
          </a:p>
          <a:p>
            <a:endParaRPr lang="hr-HR" dirty="0"/>
          </a:p>
        </p:txBody>
      </p:sp>
      <p:sp>
        <p:nvSpPr>
          <p:cNvPr id="4" name="Slide Number Placeholder 3"/>
          <p:cNvSpPr>
            <a:spLocks noGrp="1"/>
          </p:cNvSpPr>
          <p:nvPr>
            <p:ph type="sldNum" sz="quarter" idx="12"/>
          </p:nvPr>
        </p:nvSpPr>
        <p:spPr/>
        <p:txBody>
          <a:bodyPr/>
          <a:lstStyle/>
          <a:p>
            <a:fld id="{39B656E2-6D99-4623-ADDD-8BE5644C3BE7}" type="slidenum">
              <a:rPr lang="en-US" smtClean="0"/>
              <a:t>13</a:t>
            </a:fld>
            <a:endParaRPr lang="en-US"/>
          </a:p>
        </p:txBody>
      </p:sp>
    </p:spTree>
    <p:extLst>
      <p:ext uri="{BB962C8B-B14F-4D97-AF65-F5344CB8AC3E}">
        <p14:creationId xmlns:p14="http://schemas.microsoft.com/office/powerpoint/2010/main" val="297717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sz="3200" i="1" dirty="0" err="1"/>
              <a:t>Agreement</a:t>
            </a:r>
            <a:r>
              <a:rPr lang="hr-HR" sz="3200" i="1" dirty="0"/>
              <a:t> on </a:t>
            </a:r>
            <a:r>
              <a:rPr lang="hr-HR" sz="3200" i="1" dirty="0" err="1"/>
              <a:t>performing</a:t>
            </a:r>
            <a:r>
              <a:rPr lang="hr-HR" sz="3200" i="1" dirty="0"/>
              <a:t>  </a:t>
            </a:r>
            <a:r>
              <a:rPr lang="hr-HR" sz="3200" i="1" dirty="0" err="1"/>
              <a:t>internal</a:t>
            </a:r>
            <a:r>
              <a:rPr lang="hr-HR" sz="3200" i="1" dirty="0"/>
              <a:t> </a:t>
            </a:r>
            <a:r>
              <a:rPr lang="hr-HR" sz="3200" i="1" dirty="0" smtClean="0"/>
              <a:t>audit</a:t>
            </a:r>
            <a:endParaRPr lang="hr-HR" sz="3200" dirty="0"/>
          </a:p>
        </p:txBody>
      </p:sp>
      <p:sp>
        <p:nvSpPr>
          <p:cNvPr id="3" name="Content Placeholder 2"/>
          <p:cNvSpPr>
            <a:spLocks noGrp="1"/>
          </p:cNvSpPr>
          <p:nvPr>
            <p:ph idx="1"/>
          </p:nvPr>
        </p:nvSpPr>
        <p:spPr/>
        <p:txBody>
          <a:bodyPr>
            <a:normAutofit/>
          </a:bodyPr>
          <a:lstStyle/>
          <a:p>
            <a:pPr lvl="0" algn="just"/>
            <a:r>
              <a:rPr lang="hr-HR" dirty="0" err="1" smtClean="0"/>
              <a:t>The</a:t>
            </a:r>
            <a:r>
              <a:rPr lang="hr-HR" dirty="0" smtClean="0"/>
              <a:t> </a:t>
            </a:r>
            <a:r>
              <a:rPr lang="hr-HR" dirty="0" err="1"/>
              <a:t>internal</a:t>
            </a:r>
            <a:r>
              <a:rPr lang="hr-HR" dirty="0"/>
              <a:t> audit </a:t>
            </a:r>
            <a:r>
              <a:rPr lang="hr-HR" dirty="0" err="1"/>
              <a:t>function</a:t>
            </a:r>
            <a:r>
              <a:rPr lang="hr-HR" dirty="0"/>
              <a:t> </a:t>
            </a:r>
            <a:r>
              <a:rPr lang="hr-HR" dirty="0" err="1"/>
              <a:t>shall</a:t>
            </a:r>
            <a:r>
              <a:rPr lang="hr-HR" dirty="0"/>
              <a:t> </a:t>
            </a:r>
            <a:r>
              <a:rPr lang="hr-HR" dirty="0" err="1"/>
              <a:t>be</a:t>
            </a:r>
            <a:r>
              <a:rPr lang="hr-HR" dirty="0"/>
              <a:t> </a:t>
            </a:r>
            <a:r>
              <a:rPr lang="hr-HR" dirty="0" err="1"/>
              <a:t>established</a:t>
            </a:r>
            <a:r>
              <a:rPr lang="hr-HR" dirty="0"/>
              <a:t> </a:t>
            </a:r>
            <a:r>
              <a:rPr lang="hr-HR" dirty="0" err="1"/>
              <a:t>by</a:t>
            </a:r>
            <a:r>
              <a:rPr lang="hr-HR" dirty="0"/>
              <a:t> </a:t>
            </a:r>
            <a:r>
              <a:rPr lang="hr-HR" dirty="0" err="1"/>
              <a:t>an</a:t>
            </a:r>
            <a:r>
              <a:rPr lang="hr-HR" dirty="0"/>
              <a:t> </a:t>
            </a:r>
            <a:r>
              <a:rPr lang="hr-HR" dirty="0" err="1"/>
              <a:t>agreement</a:t>
            </a:r>
            <a:r>
              <a:rPr lang="hr-HR" dirty="0"/>
              <a:t> on </a:t>
            </a:r>
            <a:r>
              <a:rPr lang="hr-HR" dirty="0" err="1"/>
              <a:t>performing</a:t>
            </a:r>
            <a:r>
              <a:rPr lang="hr-HR" dirty="0"/>
              <a:t> </a:t>
            </a:r>
            <a:r>
              <a:rPr lang="hr-HR" dirty="0" err="1"/>
              <a:t>internal</a:t>
            </a:r>
            <a:r>
              <a:rPr lang="hr-HR" dirty="0"/>
              <a:t> audit  </a:t>
            </a:r>
            <a:r>
              <a:rPr lang="hr-HR" dirty="0" err="1"/>
              <a:t>with</a:t>
            </a:r>
            <a:r>
              <a:rPr lang="hr-HR" dirty="0"/>
              <a:t> </a:t>
            </a:r>
            <a:r>
              <a:rPr lang="hr-HR" dirty="0" err="1"/>
              <a:t>the</a:t>
            </a:r>
            <a:r>
              <a:rPr lang="hr-HR" dirty="0"/>
              <a:t> </a:t>
            </a:r>
            <a:r>
              <a:rPr lang="hr-HR" dirty="0" err="1"/>
              <a:t>public</a:t>
            </a:r>
            <a:r>
              <a:rPr lang="hr-HR" dirty="0"/>
              <a:t> </a:t>
            </a:r>
            <a:r>
              <a:rPr lang="hr-HR" dirty="0" err="1"/>
              <a:t>sector</a:t>
            </a:r>
            <a:r>
              <a:rPr lang="hr-HR" dirty="0"/>
              <a:t> </a:t>
            </a:r>
            <a:r>
              <a:rPr lang="hr-HR" dirty="0" err="1"/>
              <a:t>entity</a:t>
            </a:r>
            <a:r>
              <a:rPr lang="hr-HR" dirty="0"/>
              <a:t> </a:t>
            </a:r>
            <a:r>
              <a:rPr lang="hr-HR" dirty="0" err="1"/>
              <a:t>which</a:t>
            </a:r>
            <a:r>
              <a:rPr lang="hr-HR" dirty="0"/>
              <a:t> </a:t>
            </a:r>
            <a:r>
              <a:rPr lang="hr-HR" dirty="0" err="1"/>
              <a:t>has</a:t>
            </a:r>
            <a:r>
              <a:rPr lang="hr-HR" dirty="0"/>
              <a:t> </a:t>
            </a:r>
            <a:r>
              <a:rPr lang="hr-HR" dirty="0" err="1"/>
              <a:t>established</a:t>
            </a:r>
            <a:r>
              <a:rPr lang="hr-HR" dirty="0"/>
              <a:t> </a:t>
            </a:r>
            <a:r>
              <a:rPr lang="hr-HR" dirty="0" err="1"/>
              <a:t>an</a:t>
            </a:r>
            <a:r>
              <a:rPr lang="hr-HR" dirty="0"/>
              <a:t> </a:t>
            </a:r>
            <a:r>
              <a:rPr lang="hr-HR" dirty="0" err="1"/>
              <a:t>internal</a:t>
            </a:r>
            <a:r>
              <a:rPr lang="hr-HR" dirty="0"/>
              <a:t> audit </a:t>
            </a:r>
            <a:r>
              <a:rPr lang="hr-HR" dirty="0" err="1"/>
              <a:t>unit</a:t>
            </a:r>
            <a:r>
              <a:rPr lang="hr-HR" dirty="0"/>
              <a:t> </a:t>
            </a:r>
            <a:r>
              <a:rPr lang="hr-HR" dirty="0" err="1"/>
              <a:t>or</a:t>
            </a:r>
            <a:r>
              <a:rPr lang="hr-HR" dirty="0"/>
              <a:t> </a:t>
            </a:r>
            <a:r>
              <a:rPr lang="hr-HR" dirty="0" err="1"/>
              <a:t>with</a:t>
            </a:r>
            <a:r>
              <a:rPr lang="hr-HR" dirty="0"/>
              <a:t> a </a:t>
            </a:r>
            <a:r>
              <a:rPr lang="hr-HR" dirty="0" err="1"/>
              <a:t>certified</a:t>
            </a:r>
            <a:r>
              <a:rPr lang="hr-HR" dirty="0"/>
              <a:t> </a:t>
            </a:r>
            <a:r>
              <a:rPr lang="hr-HR" dirty="0" err="1"/>
              <a:t>internal</a:t>
            </a:r>
            <a:r>
              <a:rPr lang="hr-HR" dirty="0"/>
              <a:t> auditor </a:t>
            </a:r>
            <a:r>
              <a:rPr lang="hr-HR" dirty="0" err="1"/>
              <a:t>listed</a:t>
            </a:r>
            <a:r>
              <a:rPr lang="hr-HR" dirty="0"/>
              <a:t> </a:t>
            </a:r>
            <a:r>
              <a:rPr lang="hr-HR" dirty="0" err="1"/>
              <a:t>in</a:t>
            </a:r>
            <a:r>
              <a:rPr lang="hr-HR" dirty="0"/>
              <a:t> </a:t>
            </a:r>
            <a:r>
              <a:rPr lang="hr-HR" dirty="0" err="1"/>
              <a:t>the</a:t>
            </a:r>
            <a:r>
              <a:rPr lang="hr-HR" dirty="0"/>
              <a:t> </a:t>
            </a:r>
            <a:r>
              <a:rPr lang="hr-HR" dirty="0" err="1"/>
              <a:t>register</a:t>
            </a:r>
            <a:r>
              <a:rPr lang="hr-HR" dirty="0"/>
              <a:t> </a:t>
            </a:r>
            <a:r>
              <a:rPr lang="hr-HR" dirty="0" err="1"/>
              <a:t>of</a:t>
            </a:r>
            <a:r>
              <a:rPr lang="hr-HR" dirty="0"/>
              <a:t> </a:t>
            </a:r>
            <a:r>
              <a:rPr lang="hr-HR" dirty="0" err="1"/>
              <a:t>internal</a:t>
            </a:r>
            <a:r>
              <a:rPr lang="hr-HR" dirty="0"/>
              <a:t> </a:t>
            </a:r>
            <a:r>
              <a:rPr lang="hr-HR" dirty="0" err="1" smtClean="0"/>
              <a:t>auditors</a:t>
            </a:r>
            <a:r>
              <a:rPr lang="hr-HR" dirty="0" smtClean="0"/>
              <a:t>.</a:t>
            </a:r>
            <a:endParaRPr lang="hr-HR" dirty="0"/>
          </a:p>
          <a:p>
            <a:pPr lvl="0" algn="just"/>
            <a:r>
              <a:rPr lang="hr-HR" dirty="0" err="1"/>
              <a:t>The</a:t>
            </a:r>
            <a:r>
              <a:rPr lang="hr-HR" dirty="0"/>
              <a:t> </a:t>
            </a:r>
            <a:r>
              <a:rPr lang="hr-HR" dirty="0" err="1"/>
              <a:t>agreement</a:t>
            </a:r>
            <a:r>
              <a:rPr lang="hr-HR" dirty="0"/>
              <a:t> on </a:t>
            </a:r>
            <a:r>
              <a:rPr lang="hr-HR" dirty="0" err="1"/>
              <a:t>performing</a:t>
            </a:r>
            <a:r>
              <a:rPr lang="hr-HR" dirty="0"/>
              <a:t> </a:t>
            </a:r>
            <a:r>
              <a:rPr lang="hr-HR" dirty="0" err="1"/>
              <a:t>the</a:t>
            </a:r>
            <a:r>
              <a:rPr lang="hr-HR" dirty="0"/>
              <a:t> </a:t>
            </a:r>
            <a:r>
              <a:rPr lang="hr-HR" dirty="0" err="1"/>
              <a:t>internal</a:t>
            </a:r>
            <a:r>
              <a:rPr lang="hr-HR" dirty="0"/>
              <a:t> audit </a:t>
            </a:r>
            <a:r>
              <a:rPr lang="hr-HR" dirty="0" err="1"/>
              <a:t>shall</a:t>
            </a:r>
            <a:r>
              <a:rPr lang="hr-HR" dirty="0"/>
              <a:t> </a:t>
            </a:r>
            <a:r>
              <a:rPr lang="hr-HR" dirty="0" err="1"/>
              <a:t>be</a:t>
            </a:r>
            <a:r>
              <a:rPr lang="hr-HR" dirty="0"/>
              <a:t> </a:t>
            </a:r>
            <a:r>
              <a:rPr lang="hr-HR" dirty="0" err="1"/>
              <a:t>signed</a:t>
            </a:r>
            <a:r>
              <a:rPr lang="hr-HR" dirty="0"/>
              <a:t> </a:t>
            </a:r>
            <a:r>
              <a:rPr lang="hr-HR" dirty="0" err="1"/>
              <a:t>by</a:t>
            </a:r>
            <a:r>
              <a:rPr lang="hr-HR" dirty="0"/>
              <a:t> </a:t>
            </a:r>
            <a:r>
              <a:rPr lang="hr-HR" dirty="0" err="1"/>
              <a:t>the</a:t>
            </a:r>
            <a:r>
              <a:rPr lang="hr-HR" dirty="0"/>
              <a:t> </a:t>
            </a:r>
            <a:r>
              <a:rPr lang="hr-HR" dirty="0" err="1"/>
              <a:t>proposer</a:t>
            </a:r>
            <a:r>
              <a:rPr lang="hr-HR" dirty="0"/>
              <a:t> </a:t>
            </a:r>
            <a:r>
              <a:rPr lang="hr-HR" dirty="0" err="1"/>
              <a:t>of</a:t>
            </a:r>
            <a:r>
              <a:rPr lang="hr-HR" dirty="0"/>
              <a:t> </a:t>
            </a:r>
            <a:r>
              <a:rPr lang="hr-HR" dirty="0" err="1"/>
              <a:t>the</a:t>
            </a:r>
            <a:r>
              <a:rPr lang="hr-HR" dirty="0"/>
              <a:t> </a:t>
            </a:r>
            <a:r>
              <a:rPr lang="hr-HR" dirty="0" err="1"/>
              <a:t>agreement</a:t>
            </a:r>
            <a:r>
              <a:rPr lang="hr-HR" dirty="0"/>
              <a:t> </a:t>
            </a:r>
            <a:r>
              <a:rPr lang="hr-HR" dirty="0" err="1"/>
              <a:t>and</a:t>
            </a:r>
            <a:r>
              <a:rPr lang="hr-HR" dirty="0"/>
              <a:t> </a:t>
            </a:r>
            <a:r>
              <a:rPr lang="hr-HR" dirty="0" err="1"/>
              <a:t>the</a:t>
            </a:r>
            <a:r>
              <a:rPr lang="hr-HR" dirty="0"/>
              <a:t> </a:t>
            </a:r>
            <a:r>
              <a:rPr lang="hr-HR" dirty="0" err="1"/>
              <a:t>public</a:t>
            </a:r>
            <a:r>
              <a:rPr lang="hr-HR" dirty="0"/>
              <a:t> </a:t>
            </a:r>
            <a:r>
              <a:rPr lang="hr-HR" dirty="0" err="1"/>
              <a:t>sector</a:t>
            </a:r>
            <a:r>
              <a:rPr lang="hr-HR" dirty="0"/>
              <a:t> </a:t>
            </a:r>
            <a:r>
              <a:rPr lang="hr-HR" dirty="0" err="1"/>
              <a:t>entity</a:t>
            </a:r>
            <a:r>
              <a:rPr lang="hr-HR" dirty="0"/>
              <a:t> </a:t>
            </a:r>
            <a:r>
              <a:rPr lang="hr-HR" dirty="0" err="1"/>
              <a:t>or</a:t>
            </a:r>
            <a:r>
              <a:rPr lang="hr-HR" dirty="0"/>
              <a:t> </a:t>
            </a:r>
            <a:r>
              <a:rPr lang="hr-HR" dirty="0" err="1"/>
              <a:t>certified</a:t>
            </a:r>
            <a:r>
              <a:rPr lang="hr-HR" dirty="0"/>
              <a:t> </a:t>
            </a:r>
            <a:r>
              <a:rPr lang="hr-HR" dirty="0" err="1"/>
              <a:t>internal</a:t>
            </a:r>
            <a:r>
              <a:rPr lang="hr-HR" dirty="0"/>
              <a:t> </a:t>
            </a:r>
            <a:r>
              <a:rPr lang="hr-HR" dirty="0" smtClean="0"/>
              <a:t>auditor </a:t>
            </a:r>
            <a:r>
              <a:rPr lang="hr-HR" dirty="0" err="1"/>
              <a:t>and</a:t>
            </a:r>
            <a:r>
              <a:rPr lang="hr-HR" dirty="0"/>
              <a:t> </a:t>
            </a:r>
            <a:r>
              <a:rPr lang="hr-HR" dirty="0" err="1"/>
              <a:t>it</a:t>
            </a:r>
            <a:r>
              <a:rPr lang="hr-HR" dirty="0"/>
              <a:t> </a:t>
            </a:r>
            <a:r>
              <a:rPr lang="hr-HR" dirty="0" err="1"/>
              <a:t>shall</a:t>
            </a:r>
            <a:r>
              <a:rPr lang="hr-HR" dirty="0"/>
              <a:t> </a:t>
            </a:r>
            <a:r>
              <a:rPr lang="hr-HR" dirty="0" err="1"/>
              <a:t>be</a:t>
            </a:r>
            <a:r>
              <a:rPr lang="hr-HR" dirty="0"/>
              <a:t> </a:t>
            </a:r>
            <a:r>
              <a:rPr lang="hr-HR" dirty="0" err="1"/>
              <a:t>submitted</a:t>
            </a:r>
            <a:r>
              <a:rPr lang="hr-HR" dirty="0"/>
              <a:t> to </a:t>
            </a:r>
            <a:r>
              <a:rPr lang="hr-HR" dirty="0" err="1"/>
              <a:t>the</a:t>
            </a:r>
            <a:r>
              <a:rPr lang="hr-HR" dirty="0"/>
              <a:t> Central </a:t>
            </a:r>
            <a:r>
              <a:rPr lang="hr-HR" dirty="0" err="1"/>
              <a:t>Harmonisation</a:t>
            </a:r>
            <a:r>
              <a:rPr lang="hr-HR" dirty="0"/>
              <a:t> </a:t>
            </a:r>
            <a:r>
              <a:rPr lang="hr-HR" dirty="0" err="1"/>
              <a:t>Unit</a:t>
            </a:r>
            <a:r>
              <a:rPr lang="hr-HR" dirty="0"/>
              <a:t> </a:t>
            </a:r>
            <a:r>
              <a:rPr lang="hr-HR" dirty="0" err="1"/>
              <a:t>within</a:t>
            </a:r>
            <a:r>
              <a:rPr lang="hr-HR" dirty="0"/>
              <a:t> 15 </a:t>
            </a:r>
            <a:r>
              <a:rPr lang="hr-HR" dirty="0" err="1"/>
              <a:t>days</a:t>
            </a:r>
            <a:r>
              <a:rPr lang="hr-HR" dirty="0"/>
              <a:t> </a:t>
            </a:r>
            <a:r>
              <a:rPr lang="hr-HR" dirty="0" err="1"/>
              <a:t>of</a:t>
            </a:r>
            <a:r>
              <a:rPr lang="hr-HR" dirty="0"/>
              <a:t> </a:t>
            </a:r>
            <a:r>
              <a:rPr lang="hr-HR" dirty="0" err="1"/>
              <a:t>its</a:t>
            </a:r>
            <a:r>
              <a:rPr lang="hr-HR" dirty="0"/>
              <a:t> </a:t>
            </a:r>
            <a:r>
              <a:rPr lang="hr-HR" dirty="0" err="1"/>
              <a:t>signing</a:t>
            </a:r>
            <a:r>
              <a:rPr lang="hr-HR" dirty="0"/>
              <a:t>.</a:t>
            </a:r>
          </a:p>
          <a:p>
            <a:endParaRPr lang="hr-HR" dirty="0"/>
          </a:p>
        </p:txBody>
      </p:sp>
      <p:sp>
        <p:nvSpPr>
          <p:cNvPr id="4" name="Slide Number Placeholder 3"/>
          <p:cNvSpPr>
            <a:spLocks noGrp="1"/>
          </p:cNvSpPr>
          <p:nvPr>
            <p:ph type="sldNum" sz="quarter" idx="12"/>
          </p:nvPr>
        </p:nvSpPr>
        <p:spPr/>
        <p:txBody>
          <a:bodyPr/>
          <a:lstStyle/>
          <a:p>
            <a:fld id="{39B656E2-6D99-4623-ADDD-8BE5644C3BE7}" type="slidenum">
              <a:rPr lang="en-US" smtClean="0"/>
              <a:t>14</a:t>
            </a:fld>
            <a:endParaRPr lang="en-US"/>
          </a:p>
        </p:txBody>
      </p:sp>
    </p:spTree>
    <p:extLst>
      <p:ext uri="{BB962C8B-B14F-4D97-AF65-F5344CB8AC3E}">
        <p14:creationId xmlns:p14="http://schemas.microsoft.com/office/powerpoint/2010/main" val="101573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lvl="0" algn="just"/>
            <a:r>
              <a:rPr lang="hr-HR" dirty="0" err="1"/>
              <a:t>Government</a:t>
            </a:r>
            <a:r>
              <a:rPr lang="hr-HR" dirty="0"/>
              <a:t> - </a:t>
            </a:r>
            <a:r>
              <a:rPr lang="hr-HR" dirty="0" err="1"/>
              <a:t>owned</a:t>
            </a:r>
            <a:r>
              <a:rPr lang="hr-HR" dirty="0"/>
              <a:t> </a:t>
            </a:r>
            <a:r>
              <a:rPr lang="hr-HR" dirty="0" err="1"/>
              <a:t>enterprises</a:t>
            </a:r>
            <a:r>
              <a:rPr lang="hr-HR" dirty="0"/>
              <a:t> </a:t>
            </a:r>
            <a:r>
              <a:rPr lang="hr-HR" dirty="0" err="1"/>
              <a:t>with</a:t>
            </a:r>
            <a:r>
              <a:rPr lang="hr-HR" dirty="0"/>
              <a:t> </a:t>
            </a:r>
            <a:r>
              <a:rPr lang="hr-HR" dirty="0" err="1"/>
              <a:t>an</a:t>
            </a:r>
            <a:r>
              <a:rPr lang="hr-HR" dirty="0"/>
              <a:t> </a:t>
            </a:r>
            <a:r>
              <a:rPr lang="hr-HR" dirty="0" err="1"/>
              <a:t>average</a:t>
            </a:r>
            <a:r>
              <a:rPr lang="hr-HR" dirty="0"/>
              <a:t> </a:t>
            </a:r>
            <a:r>
              <a:rPr lang="hr-HR" dirty="0" err="1"/>
              <a:t>revenue</a:t>
            </a:r>
            <a:r>
              <a:rPr lang="hr-HR" dirty="0"/>
              <a:t> </a:t>
            </a:r>
            <a:r>
              <a:rPr lang="hr-HR" dirty="0" err="1"/>
              <a:t>of</a:t>
            </a:r>
            <a:r>
              <a:rPr lang="hr-HR" dirty="0"/>
              <a:t> </a:t>
            </a:r>
            <a:r>
              <a:rPr lang="mk-MK" dirty="0"/>
              <a:t>at least </a:t>
            </a:r>
            <a:r>
              <a:rPr lang="hr-HR" dirty="0"/>
              <a:t>5</a:t>
            </a:r>
            <a:r>
              <a:rPr lang="mk-MK" dirty="0"/>
              <a:t>00 million </a:t>
            </a:r>
            <a:r>
              <a:rPr lang="en-GB" dirty="0" err="1"/>
              <a:t>denars</a:t>
            </a:r>
            <a:r>
              <a:rPr lang="en-GB" dirty="0"/>
              <a:t> </a:t>
            </a:r>
            <a:r>
              <a:rPr lang="hr-HR" dirty="0" err="1"/>
              <a:t>in</a:t>
            </a:r>
            <a:r>
              <a:rPr lang="hr-HR" dirty="0"/>
              <a:t> </a:t>
            </a:r>
            <a:r>
              <a:rPr lang="hr-HR" dirty="0" err="1"/>
              <a:t>the</a:t>
            </a:r>
            <a:r>
              <a:rPr lang="hr-HR" dirty="0"/>
              <a:t> </a:t>
            </a:r>
            <a:r>
              <a:rPr lang="hr-HR" dirty="0" err="1"/>
              <a:t>last</a:t>
            </a:r>
            <a:r>
              <a:rPr lang="hr-HR" dirty="0"/>
              <a:t> </a:t>
            </a:r>
            <a:r>
              <a:rPr lang="hr-HR" dirty="0" err="1"/>
              <a:t>three</a:t>
            </a:r>
            <a:r>
              <a:rPr lang="hr-HR" dirty="0"/>
              <a:t> </a:t>
            </a:r>
            <a:r>
              <a:rPr lang="hr-HR" dirty="0" err="1"/>
              <a:t>years</a:t>
            </a:r>
            <a:r>
              <a:rPr lang="hr-HR" dirty="0"/>
              <a:t> </a:t>
            </a:r>
            <a:r>
              <a:rPr lang="hr-HR" dirty="0" err="1"/>
              <a:t>and</a:t>
            </a:r>
            <a:r>
              <a:rPr lang="hr-HR" dirty="0"/>
              <a:t> at </a:t>
            </a:r>
            <a:r>
              <a:rPr lang="hr-HR" dirty="0" err="1"/>
              <a:t>least</a:t>
            </a:r>
            <a:r>
              <a:rPr lang="hr-HR" dirty="0"/>
              <a:t> 50 </a:t>
            </a:r>
            <a:r>
              <a:rPr lang="hr-HR" dirty="0" err="1"/>
              <a:t>employees</a:t>
            </a:r>
            <a:r>
              <a:rPr lang="hr-HR" dirty="0"/>
              <a:t> </a:t>
            </a:r>
            <a:r>
              <a:rPr lang="hr-HR" dirty="0" err="1"/>
              <a:t>shall</a:t>
            </a:r>
            <a:r>
              <a:rPr lang="hr-HR" dirty="0"/>
              <a:t> </a:t>
            </a:r>
            <a:r>
              <a:rPr lang="hr-HR" dirty="0" err="1"/>
              <a:t>be</a:t>
            </a:r>
            <a:r>
              <a:rPr lang="hr-HR" dirty="0"/>
              <a:t> </a:t>
            </a:r>
            <a:r>
              <a:rPr lang="hr-HR" dirty="0" err="1"/>
              <a:t>obliged</a:t>
            </a:r>
            <a:r>
              <a:rPr lang="hr-HR" dirty="0"/>
              <a:t> to </a:t>
            </a:r>
            <a:r>
              <a:rPr lang="hr-HR" dirty="0" err="1"/>
              <a:t>establish</a:t>
            </a:r>
            <a:r>
              <a:rPr lang="hr-HR" dirty="0"/>
              <a:t> </a:t>
            </a:r>
            <a:r>
              <a:rPr lang="hr-HR" dirty="0" err="1"/>
              <a:t>its</a:t>
            </a:r>
            <a:r>
              <a:rPr lang="hr-HR" dirty="0"/>
              <a:t> </a:t>
            </a:r>
            <a:r>
              <a:rPr lang="hr-HR" dirty="0" err="1"/>
              <a:t>own</a:t>
            </a:r>
            <a:r>
              <a:rPr lang="hr-HR" dirty="0"/>
              <a:t> </a:t>
            </a:r>
            <a:r>
              <a:rPr lang="hr-HR" dirty="0" err="1"/>
              <a:t>internal</a:t>
            </a:r>
            <a:r>
              <a:rPr lang="hr-HR" dirty="0"/>
              <a:t> audit </a:t>
            </a:r>
            <a:r>
              <a:rPr lang="hr-HR" dirty="0" err="1"/>
              <a:t>unit</a:t>
            </a:r>
            <a:r>
              <a:rPr lang="hr-HR" dirty="0"/>
              <a:t>.</a:t>
            </a:r>
          </a:p>
          <a:p>
            <a:pPr lvl="0" algn="just"/>
            <a:r>
              <a:rPr lang="hr-HR" dirty="0" err="1"/>
              <a:t>Government</a:t>
            </a:r>
            <a:r>
              <a:rPr lang="hr-HR" dirty="0"/>
              <a:t> -</a:t>
            </a:r>
            <a:r>
              <a:rPr lang="hr-HR" dirty="0" err="1"/>
              <a:t>owned</a:t>
            </a:r>
            <a:r>
              <a:rPr lang="hr-HR" dirty="0"/>
              <a:t> </a:t>
            </a:r>
            <a:r>
              <a:rPr lang="hr-HR" dirty="0" err="1"/>
              <a:t>enterprises</a:t>
            </a:r>
            <a:r>
              <a:rPr lang="hr-HR" dirty="0"/>
              <a:t> </a:t>
            </a:r>
            <a:r>
              <a:rPr lang="hr-HR" dirty="0" err="1"/>
              <a:t>which</a:t>
            </a:r>
            <a:r>
              <a:rPr lang="hr-HR" dirty="0"/>
              <a:t>  </a:t>
            </a:r>
            <a:r>
              <a:rPr lang="en-GB" dirty="0"/>
              <a:t>do </a:t>
            </a:r>
            <a:r>
              <a:rPr lang="hr-HR" dirty="0"/>
              <a:t> </a:t>
            </a:r>
            <a:r>
              <a:rPr lang="hr-HR" dirty="0" err="1"/>
              <a:t>not</a:t>
            </a:r>
            <a:r>
              <a:rPr lang="hr-HR" dirty="0"/>
              <a:t> </a:t>
            </a:r>
            <a:r>
              <a:rPr lang="hr-HR" dirty="0" err="1"/>
              <a:t>fullfil</a:t>
            </a:r>
            <a:r>
              <a:rPr lang="hr-HR" dirty="0"/>
              <a:t> </a:t>
            </a:r>
            <a:r>
              <a:rPr lang="hr-HR" dirty="0" err="1"/>
              <a:t>the</a:t>
            </a:r>
            <a:r>
              <a:rPr lang="hr-HR" dirty="0"/>
              <a:t> criteria </a:t>
            </a:r>
            <a:r>
              <a:rPr lang="hr-HR" dirty="0" smtClean="0"/>
              <a:t> </a:t>
            </a:r>
            <a:r>
              <a:rPr lang="hr-HR" dirty="0" err="1"/>
              <a:t>shall</a:t>
            </a:r>
            <a:r>
              <a:rPr lang="hr-HR" dirty="0"/>
              <a:t> </a:t>
            </a:r>
            <a:r>
              <a:rPr lang="hr-HR" dirty="0" err="1"/>
              <a:t>be</a:t>
            </a:r>
            <a:r>
              <a:rPr lang="hr-HR" dirty="0"/>
              <a:t> </a:t>
            </a:r>
            <a:r>
              <a:rPr lang="hr-HR" dirty="0" err="1"/>
              <a:t>covered</a:t>
            </a:r>
            <a:r>
              <a:rPr lang="hr-HR" dirty="0"/>
              <a:t> </a:t>
            </a:r>
            <a:r>
              <a:rPr lang="hr-HR" dirty="0" err="1"/>
              <a:t>by</a:t>
            </a:r>
            <a:r>
              <a:rPr lang="hr-HR" dirty="0"/>
              <a:t> </a:t>
            </a:r>
            <a:r>
              <a:rPr lang="hr-HR" dirty="0" err="1"/>
              <a:t>internal</a:t>
            </a:r>
            <a:r>
              <a:rPr lang="hr-HR" dirty="0"/>
              <a:t> audit </a:t>
            </a:r>
            <a:r>
              <a:rPr lang="hr-HR" dirty="0" err="1"/>
              <a:t>function</a:t>
            </a:r>
            <a:r>
              <a:rPr lang="hr-HR" dirty="0"/>
              <a:t> </a:t>
            </a:r>
            <a:r>
              <a:rPr lang="hr-HR" dirty="0" err="1"/>
              <a:t>established</a:t>
            </a:r>
            <a:r>
              <a:rPr lang="hr-HR" dirty="0"/>
              <a:t> on </a:t>
            </a:r>
            <a:r>
              <a:rPr lang="hr-HR" dirty="0" err="1"/>
              <a:t>the</a:t>
            </a:r>
            <a:r>
              <a:rPr lang="hr-HR" dirty="0"/>
              <a:t> </a:t>
            </a:r>
            <a:r>
              <a:rPr lang="hr-HR" dirty="0" err="1"/>
              <a:t>level</a:t>
            </a:r>
            <a:r>
              <a:rPr lang="hr-HR" dirty="0"/>
              <a:t> </a:t>
            </a:r>
            <a:r>
              <a:rPr lang="hr-HR" dirty="0" err="1"/>
              <a:t>of</a:t>
            </a:r>
            <a:r>
              <a:rPr lang="hr-HR" dirty="0"/>
              <a:t> </a:t>
            </a:r>
            <a:r>
              <a:rPr lang="hr-HR" dirty="0" err="1"/>
              <a:t>its</a:t>
            </a:r>
            <a:r>
              <a:rPr lang="hr-HR" dirty="0"/>
              <a:t> </a:t>
            </a:r>
            <a:r>
              <a:rPr lang="en-GB" dirty="0"/>
              <a:t>parent </a:t>
            </a:r>
            <a:r>
              <a:rPr lang="hr-HR" dirty="0" err="1"/>
              <a:t>budget</a:t>
            </a:r>
            <a:r>
              <a:rPr lang="hr-HR" dirty="0"/>
              <a:t> </a:t>
            </a:r>
            <a:r>
              <a:rPr lang="hr-HR" dirty="0" err="1"/>
              <a:t>user</a:t>
            </a:r>
            <a:r>
              <a:rPr lang="hr-HR" dirty="0"/>
              <a:t>.</a:t>
            </a:r>
          </a:p>
          <a:p>
            <a:pPr algn="just"/>
            <a:endParaRPr lang="hr-HR" dirty="0"/>
          </a:p>
        </p:txBody>
      </p:sp>
      <p:sp>
        <p:nvSpPr>
          <p:cNvPr id="4" name="Slide Number Placeholder 3"/>
          <p:cNvSpPr>
            <a:spLocks noGrp="1"/>
          </p:cNvSpPr>
          <p:nvPr>
            <p:ph type="sldNum" sz="quarter" idx="12"/>
          </p:nvPr>
        </p:nvSpPr>
        <p:spPr/>
        <p:txBody>
          <a:bodyPr/>
          <a:lstStyle/>
          <a:p>
            <a:fld id="{39B656E2-6D99-4623-ADDD-8BE5644C3BE7}" type="slidenum">
              <a:rPr lang="en-US" smtClean="0"/>
              <a:t>15</a:t>
            </a:fld>
            <a:endParaRPr lang="en-US"/>
          </a:p>
        </p:txBody>
      </p:sp>
    </p:spTree>
    <p:extLst>
      <p:ext uri="{BB962C8B-B14F-4D97-AF65-F5344CB8AC3E}">
        <p14:creationId xmlns:p14="http://schemas.microsoft.com/office/powerpoint/2010/main" val="316156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t>Minimum number of employees in Internal audit units</a:t>
            </a:r>
            <a:r>
              <a:rPr lang="hr-HR" sz="3200" dirty="0"/>
              <a:t/>
            </a:r>
            <a:br>
              <a:rPr lang="hr-HR" sz="3200" dirty="0"/>
            </a:br>
            <a:endParaRPr lang="hr-HR" sz="3200" dirty="0"/>
          </a:p>
        </p:txBody>
      </p:sp>
      <p:sp>
        <p:nvSpPr>
          <p:cNvPr id="3" name="Content Placeholder 2"/>
          <p:cNvSpPr>
            <a:spLocks noGrp="1"/>
          </p:cNvSpPr>
          <p:nvPr>
            <p:ph idx="1"/>
          </p:nvPr>
        </p:nvSpPr>
        <p:spPr>
          <a:xfrm>
            <a:off x="640080" y="1358538"/>
            <a:ext cx="10713720" cy="5225142"/>
          </a:xfrm>
        </p:spPr>
        <p:txBody>
          <a:bodyPr>
            <a:normAutofit fontScale="92500" lnSpcReduction="10000"/>
          </a:bodyPr>
          <a:lstStyle/>
          <a:p>
            <a:pPr lvl="0" fontAlgn="base"/>
            <a:r>
              <a:rPr lang="hr-HR" sz="2600" dirty="0" err="1" smtClean="0"/>
              <a:t>The</a:t>
            </a:r>
            <a:r>
              <a:rPr lang="hr-HR" sz="2600" dirty="0" smtClean="0"/>
              <a:t> </a:t>
            </a:r>
            <a:r>
              <a:rPr lang="hr-HR" sz="2600" dirty="0"/>
              <a:t>h</a:t>
            </a:r>
            <a:r>
              <a:rPr lang="mk-MK" sz="2600" dirty="0"/>
              <a:t>ead of </a:t>
            </a:r>
            <a:r>
              <a:rPr lang="hr-HR" sz="2600" dirty="0" err="1"/>
              <a:t>the</a:t>
            </a:r>
            <a:r>
              <a:rPr lang="hr-HR" sz="2600" dirty="0"/>
              <a:t> </a:t>
            </a:r>
            <a:r>
              <a:rPr lang="hr-HR" sz="2600" dirty="0" err="1"/>
              <a:t>public</a:t>
            </a:r>
            <a:r>
              <a:rPr lang="hr-HR" sz="2600" dirty="0"/>
              <a:t> </a:t>
            </a:r>
            <a:r>
              <a:rPr lang="hr-HR" sz="2600" dirty="0" err="1"/>
              <a:t>sector</a:t>
            </a:r>
            <a:r>
              <a:rPr lang="hr-HR" sz="2600" dirty="0"/>
              <a:t> </a:t>
            </a:r>
            <a:r>
              <a:rPr lang="hr-HR" sz="2600" dirty="0" err="1"/>
              <a:t>entity</a:t>
            </a:r>
            <a:r>
              <a:rPr lang="hr-HR" sz="2600" dirty="0"/>
              <a:t> </a:t>
            </a:r>
            <a:r>
              <a:rPr lang="mk-MK" sz="2600" dirty="0"/>
              <a:t>shall establish an </a:t>
            </a:r>
            <a:r>
              <a:rPr lang="hr-HR" sz="2600" dirty="0"/>
              <a:t>i</a:t>
            </a:r>
            <a:r>
              <a:rPr lang="mk-MK" sz="2600" dirty="0"/>
              <a:t>nternal </a:t>
            </a:r>
            <a:r>
              <a:rPr lang="hr-HR" sz="2600" dirty="0"/>
              <a:t>a</a:t>
            </a:r>
            <a:r>
              <a:rPr lang="mk-MK" sz="2600" dirty="0"/>
              <a:t>udit </a:t>
            </a:r>
            <a:r>
              <a:rPr lang="hr-HR" sz="2600" dirty="0"/>
              <a:t>u</a:t>
            </a:r>
            <a:r>
              <a:rPr lang="mk-MK" sz="2600" dirty="0"/>
              <a:t>nit in line with the following criteria:  </a:t>
            </a:r>
            <a:endParaRPr lang="hr-HR" sz="2600" dirty="0"/>
          </a:p>
          <a:p>
            <a:pPr lvl="1" algn="just"/>
            <a:r>
              <a:rPr lang="hr-HR" dirty="0">
                <a:effectLst>
                  <a:outerShdw blurRad="38100" dist="38100" dir="2700000" algn="tl">
                    <a:srgbClr val="000000">
                      <a:alpha val="43137"/>
                    </a:srgbClr>
                  </a:outerShdw>
                </a:effectLst>
              </a:rPr>
              <a:t>w</a:t>
            </a:r>
            <a:r>
              <a:rPr lang="mk-MK" dirty="0">
                <a:effectLst>
                  <a:outerShdw blurRad="38100" dist="38100" dir="2700000" algn="tl">
                    <a:srgbClr val="000000">
                      <a:alpha val="43137"/>
                    </a:srgbClr>
                  </a:outerShdw>
                </a:effectLst>
              </a:rPr>
              <a:t>ith at least one</a:t>
            </a:r>
            <a:r>
              <a:rPr lang="hr-HR" dirty="0">
                <a:effectLst>
                  <a:outerShdw blurRad="38100" dist="38100" dir="2700000" algn="tl">
                    <a:srgbClr val="000000">
                      <a:alpha val="43137"/>
                    </a:srgbClr>
                  </a:outerShdw>
                </a:effectLst>
              </a:rPr>
              <a:t> (1)</a:t>
            </a:r>
            <a:r>
              <a:rPr lang="mk-MK" dirty="0">
                <a:effectLst>
                  <a:outerShdw blurRad="38100" dist="38100" dir="2700000" algn="tl">
                    <a:srgbClr val="000000">
                      <a:alpha val="43137"/>
                    </a:srgbClr>
                  </a:outerShdw>
                </a:effectLst>
              </a:rPr>
              <a:t> internal auditor </a:t>
            </a:r>
            <a:r>
              <a:rPr lang="mk-MK" dirty="0"/>
              <a:t>and </a:t>
            </a:r>
            <a:r>
              <a:rPr lang="hr-HR" dirty="0"/>
              <a:t>h</a:t>
            </a:r>
            <a:r>
              <a:rPr lang="mk-MK" dirty="0"/>
              <a:t>ead of </a:t>
            </a:r>
            <a:r>
              <a:rPr lang="hr-HR" dirty="0"/>
              <a:t>i</a:t>
            </a:r>
            <a:r>
              <a:rPr lang="mk-MK" dirty="0"/>
              <a:t>nternal </a:t>
            </a:r>
            <a:r>
              <a:rPr lang="hr-HR" dirty="0"/>
              <a:t>a</a:t>
            </a:r>
            <a:r>
              <a:rPr lang="mk-MK" dirty="0"/>
              <a:t>udit </a:t>
            </a:r>
            <a:r>
              <a:rPr lang="hr-HR" dirty="0"/>
              <a:t>u</a:t>
            </a:r>
            <a:r>
              <a:rPr lang="mk-MK" dirty="0"/>
              <a:t>nit if thе </a:t>
            </a:r>
            <a:r>
              <a:rPr lang="mk-MK" dirty="0">
                <a:effectLst>
                  <a:outerShdw blurRad="38100" dist="38100" dir="2700000" algn="tl">
                    <a:srgbClr val="000000">
                      <a:alpha val="43137"/>
                    </a:srgbClr>
                  </a:outerShdw>
                </a:effectLst>
              </a:rPr>
              <a:t>average budgеt</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execution</a:t>
            </a:r>
            <a:r>
              <a:rPr lang="hr-HR" dirty="0">
                <a:effectLst>
                  <a:outerShdw blurRad="38100" dist="38100" dir="2700000" algn="tl">
                    <a:srgbClr val="000000">
                      <a:alpha val="43137"/>
                    </a:srgbClr>
                  </a:outerShdw>
                </a:effectLst>
              </a:rPr>
              <a:t>/</a:t>
            </a:r>
            <a:r>
              <a:rPr lang="hr-HR" dirty="0" err="1">
                <a:effectLst>
                  <a:outerShdw blurRad="38100" dist="38100" dir="2700000" algn="tl">
                    <a:srgbClr val="000000">
                      <a:alpha val="43137"/>
                    </a:srgbClr>
                  </a:outerShdw>
                </a:effectLst>
              </a:rPr>
              <a:t>financial</a:t>
            </a:r>
            <a:r>
              <a:rPr lang="hr-HR" dirty="0">
                <a:effectLst>
                  <a:outerShdw blurRad="38100" dist="38100" dir="2700000" algn="tl">
                    <a:srgbClr val="000000">
                      <a:alpha val="43137"/>
                    </a:srgbClr>
                  </a:outerShdw>
                </a:effectLst>
              </a:rPr>
              <a:t> plan </a:t>
            </a:r>
            <a:r>
              <a:rPr lang="hr-HR" dirty="0" err="1"/>
              <a:t>in</a:t>
            </a:r>
            <a:r>
              <a:rPr lang="hr-HR" dirty="0"/>
              <a:t> </a:t>
            </a:r>
            <a:r>
              <a:rPr lang="hr-HR" dirty="0" err="1"/>
              <a:t>the</a:t>
            </a:r>
            <a:r>
              <a:rPr lang="hr-HR" dirty="0"/>
              <a:t> </a:t>
            </a:r>
            <a:r>
              <a:rPr lang="hr-HR" dirty="0" err="1"/>
              <a:t>public</a:t>
            </a:r>
            <a:r>
              <a:rPr lang="hr-HR" dirty="0"/>
              <a:t> </a:t>
            </a:r>
            <a:r>
              <a:rPr lang="hr-HR" dirty="0" err="1"/>
              <a:t>sector</a:t>
            </a:r>
            <a:r>
              <a:rPr lang="hr-HR" dirty="0"/>
              <a:t> </a:t>
            </a:r>
            <a:r>
              <a:rPr lang="hr-HR" dirty="0" err="1"/>
              <a:t>entity</a:t>
            </a:r>
            <a:r>
              <a:rPr lang="hr-HR" dirty="0"/>
              <a:t> </a:t>
            </a:r>
            <a:r>
              <a:rPr lang="hr-HR" dirty="0" err="1"/>
              <a:t>is</a:t>
            </a:r>
            <a:r>
              <a:rPr lang="hr-HR" dirty="0"/>
              <a:t> </a:t>
            </a:r>
            <a:r>
              <a:rPr lang="hr-HR" dirty="0" err="1">
                <a:effectLst>
                  <a:outerShdw blurRad="38100" dist="38100" dir="2700000" algn="tl">
                    <a:srgbClr val="000000">
                      <a:alpha val="43137"/>
                    </a:srgbClr>
                  </a:outerShdw>
                </a:effectLst>
              </a:rPr>
              <a:t>between</a:t>
            </a:r>
            <a:r>
              <a:rPr lang="hr-HR" dirty="0">
                <a:effectLst>
                  <a:outerShdw blurRad="38100" dist="38100" dir="2700000" algn="tl">
                    <a:srgbClr val="000000">
                      <a:alpha val="43137"/>
                    </a:srgbClr>
                  </a:outerShdw>
                </a:effectLst>
              </a:rPr>
              <a:t> 10</a:t>
            </a:r>
            <a:r>
              <a:rPr lang="mk-MK" dirty="0">
                <a:effectLst>
                  <a:outerShdw blurRad="38100" dist="38100" dir="2700000" algn="tl">
                    <a:srgbClr val="000000">
                      <a:alpha val="43137"/>
                    </a:srgbClr>
                  </a:outerShdw>
                </a:effectLst>
              </a:rPr>
              <a:t>0 </a:t>
            </a:r>
            <a:r>
              <a:rPr lang="hr-HR" dirty="0" err="1">
                <a:effectLst>
                  <a:outerShdw blurRad="38100" dist="38100" dir="2700000" algn="tl">
                    <a:srgbClr val="000000">
                      <a:alpha val="43137"/>
                    </a:srgbClr>
                  </a:outerShdw>
                </a:effectLst>
              </a:rPr>
              <a:t>and</a:t>
            </a:r>
            <a:r>
              <a:rPr lang="hr-HR" dirty="0">
                <a:effectLst>
                  <a:outerShdw blurRad="38100" dist="38100" dir="2700000" algn="tl">
                    <a:srgbClr val="000000">
                      <a:alpha val="43137"/>
                    </a:srgbClr>
                  </a:outerShdw>
                </a:effectLst>
              </a:rPr>
              <a:t> 500 milion </a:t>
            </a:r>
            <a:r>
              <a:rPr lang="hr-HR" dirty="0" err="1">
                <a:effectLst>
                  <a:outerShdw blurRad="38100" dist="38100" dir="2700000" algn="tl">
                    <a:srgbClr val="000000">
                      <a:alpha val="43137"/>
                    </a:srgbClr>
                  </a:outerShdw>
                </a:effectLst>
              </a:rPr>
              <a:t>denars</a:t>
            </a:r>
            <a:r>
              <a:rPr lang="hr-HR" dirty="0">
                <a:effectLst>
                  <a:outerShdw blurRad="38100" dist="38100" dir="2700000" algn="tl">
                    <a:srgbClr val="000000">
                      <a:alpha val="43137"/>
                    </a:srgbClr>
                  </a:outerShdw>
                </a:effectLst>
              </a:rPr>
              <a:t> </a:t>
            </a:r>
            <a:r>
              <a:rPr lang="mk-MK" dirty="0">
                <a:effectLst>
                  <a:outerShdw blurRad="38100" dist="38100" dir="2700000" algn="tl">
                    <a:srgbClr val="000000">
                      <a:alpha val="43137"/>
                    </a:srgbClr>
                  </a:outerShdw>
                </a:effectLst>
              </a:rPr>
              <a:t>in the last three years</a:t>
            </a:r>
            <a:r>
              <a:rPr lang="en-GB"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and</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number</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of</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employees</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is</a:t>
            </a:r>
            <a:r>
              <a:rPr lang="hr-HR" dirty="0">
                <a:effectLst>
                  <a:outerShdw blurRad="38100" dist="38100" dir="2700000" algn="tl">
                    <a:srgbClr val="000000">
                      <a:alpha val="43137"/>
                    </a:srgbClr>
                  </a:outerShdw>
                </a:effectLst>
              </a:rPr>
              <a:t> at </a:t>
            </a:r>
            <a:r>
              <a:rPr lang="hr-HR" dirty="0" err="1">
                <a:effectLst>
                  <a:outerShdw blurRad="38100" dist="38100" dir="2700000" algn="tl">
                    <a:srgbClr val="000000">
                      <a:alpha val="43137"/>
                    </a:srgbClr>
                  </a:outerShdw>
                </a:effectLst>
              </a:rPr>
              <a:t>least</a:t>
            </a:r>
            <a:r>
              <a:rPr lang="hr-HR" dirty="0">
                <a:effectLst>
                  <a:outerShdw blurRad="38100" dist="38100" dir="2700000" algn="tl">
                    <a:srgbClr val="000000">
                      <a:alpha val="43137"/>
                    </a:srgbClr>
                  </a:outerShdw>
                </a:effectLst>
              </a:rPr>
              <a:t> 50</a:t>
            </a:r>
            <a:r>
              <a:rPr lang="mk-MK" dirty="0"/>
              <a:t>.  </a:t>
            </a:r>
            <a:endParaRPr lang="hr-HR" dirty="0"/>
          </a:p>
          <a:p>
            <a:pPr lvl="1" algn="just"/>
            <a:r>
              <a:rPr lang="mk-MK" dirty="0">
                <a:effectLst>
                  <a:outerShdw blurRad="38100" dist="38100" dir="2700000" algn="tl">
                    <a:srgbClr val="000000">
                      <a:alpha val="43137"/>
                    </a:srgbClr>
                  </a:outerShdw>
                </a:effectLst>
              </a:rPr>
              <a:t>with at least </a:t>
            </a:r>
            <a:r>
              <a:rPr lang="hr-HR" dirty="0" err="1">
                <a:effectLst>
                  <a:outerShdw blurRad="38100" dist="38100" dir="2700000" algn="tl">
                    <a:srgbClr val="000000">
                      <a:alpha val="43137"/>
                    </a:srgbClr>
                  </a:outerShdw>
                </a:effectLst>
              </a:rPr>
              <a:t>two</a:t>
            </a:r>
            <a:r>
              <a:rPr lang="hr-HR" dirty="0">
                <a:effectLst>
                  <a:outerShdw blurRad="38100" dist="38100" dir="2700000" algn="tl">
                    <a:srgbClr val="000000">
                      <a:alpha val="43137"/>
                    </a:srgbClr>
                  </a:outerShdw>
                </a:effectLst>
              </a:rPr>
              <a:t> (2) </a:t>
            </a:r>
            <a:r>
              <a:rPr lang="mk-MK" dirty="0">
                <a:effectLst>
                  <a:outerShdw blurRad="38100" dist="38100" dir="2700000" algn="tl">
                    <a:srgbClr val="000000">
                      <a:alpha val="43137"/>
                    </a:srgbClr>
                  </a:outerShdw>
                </a:effectLst>
              </a:rPr>
              <a:t>internal auditors </a:t>
            </a:r>
            <a:r>
              <a:rPr lang="mk-MK" dirty="0"/>
              <a:t>and </a:t>
            </a:r>
            <a:r>
              <a:rPr lang="en-GB" dirty="0"/>
              <a:t>a </a:t>
            </a:r>
            <a:r>
              <a:rPr lang="hr-HR" dirty="0"/>
              <a:t>h</a:t>
            </a:r>
            <a:r>
              <a:rPr lang="mk-MK" dirty="0"/>
              <a:t>ead of </a:t>
            </a:r>
            <a:r>
              <a:rPr lang="hr-HR" dirty="0"/>
              <a:t>i</a:t>
            </a:r>
            <a:r>
              <a:rPr lang="mk-MK" dirty="0"/>
              <a:t>nternal </a:t>
            </a:r>
            <a:r>
              <a:rPr lang="hr-HR" dirty="0"/>
              <a:t>a</a:t>
            </a:r>
            <a:r>
              <a:rPr lang="mk-MK" dirty="0"/>
              <a:t>udit </a:t>
            </a:r>
            <a:r>
              <a:rPr lang="hr-HR" dirty="0"/>
              <a:t>u</a:t>
            </a:r>
            <a:r>
              <a:rPr lang="mk-MK" dirty="0"/>
              <a:t>nit if the average </a:t>
            </a:r>
            <a:r>
              <a:rPr lang="hr-HR" dirty="0" err="1"/>
              <a:t>execution</a:t>
            </a:r>
            <a:r>
              <a:rPr lang="hr-HR" dirty="0"/>
              <a:t> </a:t>
            </a:r>
            <a:r>
              <a:rPr lang="hr-HR" dirty="0" err="1"/>
              <a:t>in</a:t>
            </a:r>
            <a:r>
              <a:rPr lang="hr-HR" dirty="0"/>
              <a:t> </a:t>
            </a:r>
            <a:r>
              <a:rPr lang="hr-HR" dirty="0" err="1"/>
              <a:t>the</a:t>
            </a:r>
            <a:r>
              <a:rPr lang="hr-HR" dirty="0"/>
              <a:t> </a:t>
            </a:r>
            <a:r>
              <a:rPr lang="hr-HR" dirty="0" err="1"/>
              <a:t>public</a:t>
            </a:r>
            <a:r>
              <a:rPr lang="hr-HR" dirty="0"/>
              <a:t> </a:t>
            </a:r>
            <a:r>
              <a:rPr lang="hr-HR" dirty="0" err="1"/>
              <a:t>sector</a:t>
            </a:r>
            <a:r>
              <a:rPr lang="hr-HR" dirty="0"/>
              <a:t> </a:t>
            </a:r>
            <a:r>
              <a:rPr lang="hr-HR" dirty="0" err="1"/>
              <a:t>entity</a:t>
            </a:r>
            <a:r>
              <a:rPr lang="hr-HR" dirty="0"/>
              <a:t> </a:t>
            </a:r>
            <a:r>
              <a:rPr lang="hr-HR" dirty="0" err="1"/>
              <a:t>is</a:t>
            </a:r>
            <a:r>
              <a:rPr lang="hr-HR" dirty="0"/>
              <a:t> </a:t>
            </a:r>
            <a:r>
              <a:rPr lang="hr-HR" dirty="0" err="1">
                <a:effectLst>
                  <a:outerShdw blurRad="38100" dist="38100" dir="2700000" algn="tl">
                    <a:srgbClr val="000000">
                      <a:alpha val="43137"/>
                    </a:srgbClr>
                  </a:outerShdw>
                </a:effectLst>
              </a:rPr>
              <a:t>between</a:t>
            </a:r>
            <a:r>
              <a:rPr lang="hr-HR" dirty="0">
                <a:effectLst>
                  <a:outerShdw blurRad="38100" dist="38100" dir="2700000" algn="tl">
                    <a:srgbClr val="000000">
                      <a:alpha val="43137"/>
                    </a:srgbClr>
                  </a:outerShdw>
                </a:effectLst>
              </a:rPr>
              <a:t> 50</a:t>
            </a:r>
            <a:r>
              <a:rPr lang="mk-MK" dirty="0">
                <a:effectLst>
                  <a:outerShdw blurRad="38100" dist="38100" dir="2700000" algn="tl">
                    <a:srgbClr val="000000">
                      <a:alpha val="43137"/>
                    </a:srgbClr>
                  </a:outerShdw>
                </a:effectLst>
              </a:rPr>
              <a:t>0 million </a:t>
            </a:r>
            <a:r>
              <a:rPr lang="en-GB" dirty="0" err="1">
                <a:effectLst>
                  <a:outerShdw blurRad="38100" dist="38100" dir="2700000" algn="tl">
                    <a:srgbClr val="000000">
                      <a:alpha val="43137"/>
                    </a:srgbClr>
                  </a:outerShdw>
                </a:effectLst>
              </a:rPr>
              <a:t>denars</a:t>
            </a:r>
            <a:r>
              <a:rPr lang="en-GB"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and</a:t>
            </a:r>
            <a:r>
              <a:rPr lang="hr-HR" dirty="0">
                <a:effectLst>
                  <a:outerShdw blurRad="38100" dist="38100" dir="2700000" algn="tl">
                    <a:srgbClr val="000000">
                      <a:alpha val="43137"/>
                    </a:srgbClr>
                  </a:outerShdw>
                </a:effectLst>
              </a:rPr>
              <a:t> 2 </a:t>
            </a:r>
            <a:r>
              <a:rPr lang="hr-HR" dirty="0" err="1">
                <a:effectLst>
                  <a:outerShdw blurRad="38100" dist="38100" dir="2700000" algn="tl">
                    <a:srgbClr val="000000">
                      <a:alpha val="43137"/>
                    </a:srgbClr>
                  </a:outerShdw>
                </a:effectLst>
              </a:rPr>
              <a:t>billion</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denars</a:t>
            </a:r>
            <a:r>
              <a:rPr lang="hr-HR" dirty="0">
                <a:effectLst>
                  <a:outerShdw blurRad="38100" dist="38100" dir="2700000" algn="tl">
                    <a:srgbClr val="000000">
                      <a:alpha val="43137"/>
                    </a:srgbClr>
                  </a:outerShdw>
                </a:effectLst>
              </a:rPr>
              <a:t> </a:t>
            </a:r>
            <a:r>
              <a:rPr lang="mk-MK" dirty="0">
                <a:effectLst>
                  <a:outerShdw blurRad="38100" dist="38100" dir="2700000" algn="tl">
                    <a:srgbClr val="000000">
                      <a:alpha val="43137"/>
                    </a:srgbClr>
                  </a:outerShdw>
                </a:effectLst>
              </a:rPr>
              <a:t>in the last three years</a:t>
            </a:r>
            <a:r>
              <a:rPr lang="en-GB"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and</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the</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number</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of</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employees</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is</a:t>
            </a:r>
            <a:r>
              <a:rPr lang="hr-HR" dirty="0">
                <a:effectLst>
                  <a:outerShdw blurRad="38100" dist="38100" dir="2700000" algn="tl">
                    <a:srgbClr val="000000">
                      <a:alpha val="43137"/>
                    </a:srgbClr>
                  </a:outerShdw>
                </a:effectLst>
              </a:rPr>
              <a:t> at </a:t>
            </a:r>
            <a:r>
              <a:rPr lang="hr-HR" dirty="0" err="1">
                <a:effectLst>
                  <a:outerShdw blurRad="38100" dist="38100" dir="2700000" algn="tl">
                    <a:srgbClr val="000000">
                      <a:alpha val="43137"/>
                    </a:srgbClr>
                  </a:outerShdw>
                </a:effectLst>
              </a:rPr>
              <a:t>least</a:t>
            </a:r>
            <a:r>
              <a:rPr lang="hr-HR" dirty="0">
                <a:effectLst>
                  <a:outerShdw blurRad="38100" dist="38100" dir="2700000" algn="tl">
                    <a:srgbClr val="000000">
                      <a:alpha val="43137"/>
                    </a:srgbClr>
                  </a:outerShdw>
                </a:effectLst>
              </a:rPr>
              <a:t> 80</a:t>
            </a:r>
            <a:r>
              <a:rPr lang="hr-HR" dirty="0"/>
              <a:t>.</a:t>
            </a:r>
          </a:p>
          <a:p>
            <a:pPr lvl="1" algn="just"/>
            <a:r>
              <a:rPr lang="mk-MK" dirty="0">
                <a:effectLst>
                  <a:outerShdw blurRad="38100" dist="38100" dir="2700000" algn="tl">
                    <a:srgbClr val="000000">
                      <a:alpha val="43137"/>
                    </a:srgbClr>
                  </a:outerShdw>
                </a:effectLst>
              </a:rPr>
              <a:t>with at least </a:t>
            </a:r>
            <a:r>
              <a:rPr lang="hr-HR" dirty="0" err="1">
                <a:effectLst>
                  <a:outerShdw blurRad="38100" dist="38100" dir="2700000" algn="tl">
                    <a:srgbClr val="000000">
                      <a:alpha val="43137"/>
                    </a:srgbClr>
                  </a:outerShdw>
                </a:effectLst>
              </a:rPr>
              <a:t>three</a:t>
            </a:r>
            <a:r>
              <a:rPr lang="hr-HR" dirty="0">
                <a:effectLst>
                  <a:outerShdw blurRad="38100" dist="38100" dir="2700000" algn="tl">
                    <a:srgbClr val="000000">
                      <a:alpha val="43137"/>
                    </a:srgbClr>
                  </a:outerShdw>
                </a:effectLst>
              </a:rPr>
              <a:t> (3) </a:t>
            </a:r>
            <a:r>
              <a:rPr lang="mk-MK" dirty="0">
                <a:effectLst>
                  <a:outerShdw blurRad="38100" dist="38100" dir="2700000" algn="tl">
                    <a:srgbClr val="000000">
                      <a:alpha val="43137"/>
                    </a:srgbClr>
                  </a:outerShdw>
                </a:effectLst>
              </a:rPr>
              <a:t>internal auditors </a:t>
            </a:r>
            <a:r>
              <a:rPr lang="mk-MK" dirty="0"/>
              <a:t>and </a:t>
            </a:r>
            <a:r>
              <a:rPr lang="en-GB" dirty="0"/>
              <a:t>a </a:t>
            </a:r>
            <a:r>
              <a:rPr lang="hr-HR" dirty="0"/>
              <a:t>h</a:t>
            </a:r>
            <a:r>
              <a:rPr lang="mk-MK" dirty="0"/>
              <a:t>ead of </a:t>
            </a:r>
            <a:r>
              <a:rPr lang="hr-HR" dirty="0"/>
              <a:t>i</a:t>
            </a:r>
            <a:r>
              <a:rPr lang="mk-MK" dirty="0"/>
              <a:t>nternal </a:t>
            </a:r>
            <a:r>
              <a:rPr lang="hr-HR" dirty="0"/>
              <a:t>a</a:t>
            </a:r>
            <a:r>
              <a:rPr lang="mk-MK" dirty="0"/>
              <a:t>udit </a:t>
            </a:r>
            <a:r>
              <a:rPr lang="hr-HR" dirty="0"/>
              <a:t>u</a:t>
            </a:r>
            <a:r>
              <a:rPr lang="mk-MK" dirty="0"/>
              <a:t>nit</a:t>
            </a:r>
            <a:r>
              <a:rPr lang="en-GB" dirty="0"/>
              <a:t>,</a:t>
            </a:r>
            <a:r>
              <a:rPr lang="mk-MK" dirty="0"/>
              <a:t> if the average </a:t>
            </a:r>
            <a:r>
              <a:rPr lang="hr-HR" dirty="0" err="1"/>
              <a:t>execution</a:t>
            </a:r>
            <a:r>
              <a:rPr lang="hr-HR" dirty="0"/>
              <a:t> </a:t>
            </a:r>
            <a:r>
              <a:rPr lang="hr-HR" dirty="0" err="1"/>
              <a:t>in</a:t>
            </a:r>
            <a:r>
              <a:rPr lang="hr-HR" dirty="0"/>
              <a:t> </a:t>
            </a:r>
            <a:r>
              <a:rPr lang="hr-HR" dirty="0" err="1"/>
              <a:t>the</a:t>
            </a:r>
            <a:r>
              <a:rPr lang="hr-HR" dirty="0"/>
              <a:t> </a:t>
            </a:r>
            <a:r>
              <a:rPr lang="hr-HR" dirty="0" err="1"/>
              <a:t>public</a:t>
            </a:r>
            <a:r>
              <a:rPr lang="hr-HR" dirty="0"/>
              <a:t> </a:t>
            </a:r>
            <a:r>
              <a:rPr lang="hr-HR" dirty="0" err="1"/>
              <a:t>sector</a:t>
            </a:r>
            <a:r>
              <a:rPr lang="hr-HR" dirty="0"/>
              <a:t> </a:t>
            </a:r>
            <a:r>
              <a:rPr lang="hr-HR" dirty="0" err="1"/>
              <a:t>entity</a:t>
            </a:r>
            <a:r>
              <a:rPr lang="hr-HR" dirty="0"/>
              <a:t> </a:t>
            </a:r>
            <a:r>
              <a:rPr lang="hr-HR" dirty="0" err="1"/>
              <a:t>is</a:t>
            </a:r>
            <a:r>
              <a:rPr lang="hr-HR" dirty="0"/>
              <a:t> </a:t>
            </a:r>
            <a:r>
              <a:rPr lang="hr-HR" dirty="0">
                <a:effectLst>
                  <a:outerShdw blurRad="38100" dist="38100" dir="2700000" algn="tl">
                    <a:srgbClr val="000000">
                      <a:alpha val="43137"/>
                    </a:srgbClr>
                  </a:outerShdw>
                </a:effectLst>
              </a:rPr>
              <a:t>more </a:t>
            </a:r>
            <a:r>
              <a:rPr lang="hr-HR" dirty="0" err="1">
                <a:effectLst>
                  <a:outerShdw blurRad="38100" dist="38100" dir="2700000" algn="tl">
                    <a:srgbClr val="000000">
                      <a:alpha val="43137"/>
                    </a:srgbClr>
                  </a:outerShdw>
                </a:effectLst>
              </a:rPr>
              <a:t>than</a:t>
            </a:r>
            <a:r>
              <a:rPr lang="hr-HR" dirty="0">
                <a:effectLst>
                  <a:outerShdw blurRad="38100" dist="38100" dir="2700000" algn="tl">
                    <a:srgbClr val="000000">
                      <a:alpha val="43137"/>
                    </a:srgbClr>
                  </a:outerShdw>
                </a:effectLst>
              </a:rPr>
              <a:t> 2 </a:t>
            </a:r>
            <a:r>
              <a:rPr lang="hr-HR" dirty="0" err="1">
                <a:effectLst>
                  <a:outerShdw blurRad="38100" dist="38100" dir="2700000" algn="tl">
                    <a:srgbClr val="000000">
                      <a:alpha val="43137"/>
                    </a:srgbClr>
                  </a:outerShdw>
                </a:effectLst>
              </a:rPr>
              <a:t>billion</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denars</a:t>
            </a:r>
            <a:r>
              <a:rPr lang="hr-HR" dirty="0">
                <a:effectLst>
                  <a:outerShdw blurRad="38100" dist="38100" dir="2700000" algn="tl">
                    <a:srgbClr val="000000">
                      <a:alpha val="43137"/>
                    </a:srgbClr>
                  </a:outerShdw>
                </a:effectLst>
              </a:rPr>
              <a:t> </a:t>
            </a:r>
            <a:r>
              <a:rPr lang="mk-MK" dirty="0">
                <a:effectLst>
                  <a:outerShdw blurRad="38100" dist="38100" dir="2700000" algn="tl">
                    <a:srgbClr val="000000">
                      <a:alpha val="43137"/>
                    </a:srgbClr>
                  </a:outerShdw>
                </a:effectLst>
              </a:rPr>
              <a:t>in the last three years</a:t>
            </a:r>
            <a:r>
              <a:rPr lang="en-GB"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and</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number</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of</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employees</a:t>
            </a:r>
            <a:r>
              <a:rPr lang="hr-HR" dirty="0">
                <a:effectLst>
                  <a:outerShdw blurRad="38100" dist="38100" dir="2700000" algn="tl">
                    <a:srgbClr val="000000">
                      <a:alpha val="43137"/>
                    </a:srgbClr>
                  </a:outerShdw>
                </a:effectLst>
              </a:rPr>
              <a:t> </a:t>
            </a:r>
            <a:r>
              <a:rPr lang="hr-HR" dirty="0" err="1">
                <a:effectLst>
                  <a:outerShdw blurRad="38100" dist="38100" dir="2700000" algn="tl">
                    <a:srgbClr val="000000">
                      <a:alpha val="43137"/>
                    </a:srgbClr>
                  </a:outerShdw>
                </a:effectLst>
              </a:rPr>
              <a:t>is</a:t>
            </a:r>
            <a:r>
              <a:rPr lang="hr-HR" dirty="0">
                <a:effectLst>
                  <a:outerShdw blurRad="38100" dist="38100" dir="2700000" algn="tl">
                    <a:srgbClr val="000000">
                      <a:alpha val="43137"/>
                    </a:srgbClr>
                  </a:outerShdw>
                </a:effectLst>
              </a:rPr>
              <a:t> at </a:t>
            </a:r>
            <a:r>
              <a:rPr lang="hr-HR" dirty="0" err="1">
                <a:effectLst>
                  <a:outerShdw blurRad="38100" dist="38100" dir="2700000" algn="tl">
                    <a:srgbClr val="000000">
                      <a:alpha val="43137"/>
                    </a:srgbClr>
                  </a:outerShdw>
                </a:effectLst>
              </a:rPr>
              <a:t>least</a:t>
            </a:r>
            <a:r>
              <a:rPr lang="hr-HR" dirty="0">
                <a:effectLst>
                  <a:outerShdw blurRad="38100" dist="38100" dir="2700000" algn="tl">
                    <a:srgbClr val="000000">
                      <a:alpha val="43137"/>
                    </a:srgbClr>
                  </a:outerShdw>
                </a:effectLst>
              </a:rPr>
              <a:t> 150</a:t>
            </a:r>
            <a:r>
              <a:rPr lang="hr-HR" dirty="0"/>
              <a:t>.</a:t>
            </a:r>
          </a:p>
          <a:p>
            <a:pPr lvl="0" algn="just" fontAlgn="base"/>
            <a:r>
              <a:rPr lang="hr-HR" sz="2600" dirty="0" err="1"/>
              <a:t>The</a:t>
            </a:r>
            <a:r>
              <a:rPr lang="hr-HR" sz="2600" dirty="0"/>
              <a:t> </a:t>
            </a:r>
            <a:r>
              <a:rPr lang="hr-HR" sz="2600" dirty="0" err="1"/>
              <a:t>number</a:t>
            </a:r>
            <a:r>
              <a:rPr lang="hr-HR" sz="2600" dirty="0"/>
              <a:t> </a:t>
            </a:r>
            <a:r>
              <a:rPr lang="hr-HR" sz="2600" dirty="0" err="1"/>
              <a:t>of</a:t>
            </a:r>
            <a:r>
              <a:rPr lang="hr-HR" sz="2600" dirty="0"/>
              <a:t> </a:t>
            </a:r>
            <a:r>
              <a:rPr lang="hr-HR" sz="2600" dirty="0" err="1"/>
              <a:t>internal</a:t>
            </a:r>
            <a:r>
              <a:rPr lang="hr-HR" sz="2600" dirty="0"/>
              <a:t> </a:t>
            </a:r>
            <a:r>
              <a:rPr lang="hr-HR" sz="2600" dirty="0" err="1">
                <a:effectLst>
                  <a:outerShdw blurRad="38100" dist="38100" dir="2700000" algn="tl">
                    <a:srgbClr val="000000">
                      <a:alpha val="43137"/>
                    </a:srgbClr>
                  </a:outerShdw>
                </a:effectLst>
              </a:rPr>
              <a:t>auditors</a:t>
            </a:r>
            <a:r>
              <a:rPr lang="hr-HR" sz="2600" dirty="0">
                <a:effectLst>
                  <a:outerShdw blurRad="38100" dist="38100" dir="2700000" algn="tl">
                    <a:srgbClr val="000000">
                      <a:alpha val="43137"/>
                    </a:srgbClr>
                  </a:outerShdw>
                </a:effectLst>
              </a:rPr>
              <a:t> </a:t>
            </a:r>
            <a:r>
              <a:rPr lang="hr-HR" sz="2600" dirty="0" err="1">
                <a:effectLst>
                  <a:outerShdw blurRad="38100" dist="38100" dir="2700000" algn="tl">
                    <a:srgbClr val="000000">
                      <a:alpha val="43137"/>
                    </a:srgbClr>
                  </a:outerShdw>
                </a:effectLst>
              </a:rPr>
              <a:t>may</a:t>
            </a:r>
            <a:r>
              <a:rPr lang="hr-HR" sz="2600" dirty="0">
                <a:effectLst>
                  <a:outerShdw blurRad="38100" dist="38100" dir="2700000" algn="tl">
                    <a:srgbClr val="000000">
                      <a:alpha val="43137"/>
                    </a:srgbClr>
                  </a:outerShdw>
                </a:effectLst>
              </a:rPr>
              <a:t> </a:t>
            </a:r>
            <a:r>
              <a:rPr lang="hr-HR" sz="2600" dirty="0" err="1">
                <a:effectLst>
                  <a:outerShdw blurRad="38100" dist="38100" dir="2700000" algn="tl">
                    <a:srgbClr val="000000">
                      <a:alpha val="43137"/>
                    </a:srgbClr>
                  </a:outerShdw>
                </a:effectLst>
              </a:rPr>
              <a:t>be</a:t>
            </a:r>
            <a:r>
              <a:rPr lang="hr-HR" sz="2600" dirty="0">
                <a:effectLst>
                  <a:outerShdw blurRad="38100" dist="38100" dir="2700000" algn="tl">
                    <a:srgbClr val="000000">
                      <a:alpha val="43137"/>
                    </a:srgbClr>
                  </a:outerShdw>
                </a:effectLst>
              </a:rPr>
              <a:t> </a:t>
            </a:r>
            <a:r>
              <a:rPr lang="hr-HR" sz="2600" dirty="0" err="1">
                <a:effectLst>
                  <a:outerShdw blurRad="38100" dist="38100" dir="2700000" algn="tl">
                    <a:srgbClr val="000000">
                      <a:alpha val="43137"/>
                    </a:srgbClr>
                  </a:outerShdw>
                </a:effectLst>
              </a:rPr>
              <a:t>higher</a:t>
            </a:r>
            <a:r>
              <a:rPr lang="hr-HR" sz="2600" dirty="0">
                <a:effectLst>
                  <a:outerShdw blurRad="38100" dist="38100" dir="2700000" algn="tl">
                    <a:srgbClr val="000000">
                      <a:alpha val="43137"/>
                    </a:srgbClr>
                  </a:outerShdw>
                </a:effectLst>
              </a:rPr>
              <a:t> </a:t>
            </a:r>
            <a:r>
              <a:rPr lang="hr-HR" sz="2600" dirty="0" err="1">
                <a:effectLst>
                  <a:outerShdw blurRad="38100" dist="38100" dir="2700000" algn="tl">
                    <a:srgbClr val="000000">
                      <a:alpha val="43137"/>
                    </a:srgbClr>
                  </a:outerShdw>
                </a:effectLst>
              </a:rPr>
              <a:t>than</a:t>
            </a:r>
            <a:r>
              <a:rPr lang="hr-HR" sz="2600" dirty="0">
                <a:effectLst>
                  <a:outerShdw blurRad="38100" dist="38100" dir="2700000" algn="tl">
                    <a:srgbClr val="000000">
                      <a:alpha val="43137"/>
                    </a:srgbClr>
                  </a:outerShdw>
                </a:effectLst>
              </a:rPr>
              <a:t> </a:t>
            </a:r>
            <a:r>
              <a:rPr lang="hr-HR" sz="2600" dirty="0" err="1">
                <a:effectLst>
                  <a:outerShdw blurRad="38100" dist="38100" dir="2700000" algn="tl">
                    <a:srgbClr val="000000">
                      <a:alpha val="43137"/>
                    </a:srgbClr>
                  </a:outerShdw>
                </a:effectLst>
              </a:rPr>
              <a:t>the</a:t>
            </a:r>
            <a:r>
              <a:rPr lang="hr-HR" sz="2600" dirty="0">
                <a:effectLst>
                  <a:outerShdw blurRad="38100" dist="38100" dir="2700000" algn="tl">
                    <a:srgbClr val="000000">
                      <a:alpha val="43137"/>
                    </a:srgbClr>
                  </a:outerShdw>
                </a:effectLst>
              </a:rPr>
              <a:t> minimum </a:t>
            </a:r>
            <a:r>
              <a:rPr lang="hr-HR" sz="2600" dirty="0" err="1" smtClean="0"/>
              <a:t>and</a:t>
            </a:r>
            <a:r>
              <a:rPr lang="hr-HR" sz="2600" dirty="0" smtClean="0"/>
              <a:t> </a:t>
            </a:r>
            <a:r>
              <a:rPr lang="hr-HR" sz="2600" dirty="0" err="1"/>
              <a:t>it</a:t>
            </a:r>
            <a:r>
              <a:rPr lang="hr-HR" sz="2600" dirty="0"/>
              <a:t> </a:t>
            </a:r>
            <a:r>
              <a:rPr lang="hr-HR" sz="2600" dirty="0" err="1"/>
              <a:t>shall</a:t>
            </a:r>
            <a:r>
              <a:rPr lang="hr-HR" sz="2600" dirty="0"/>
              <a:t> </a:t>
            </a:r>
            <a:r>
              <a:rPr lang="hr-HR" sz="2600" dirty="0" err="1"/>
              <a:t>be</a:t>
            </a:r>
            <a:r>
              <a:rPr lang="hr-HR" sz="2600" dirty="0"/>
              <a:t> </a:t>
            </a:r>
            <a:r>
              <a:rPr lang="hr-HR" sz="2600" dirty="0" err="1"/>
              <a:t>determined</a:t>
            </a:r>
            <a:r>
              <a:rPr lang="hr-HR" sz="2600" dirty="0"/>
              <a:t> </a:t>
            </a:r>
            <a:r>
              <a:rPr lang="hr-HR" sz="2600" dirty="0" err="1"/>
              <a:t>by</a:t>
            </a:r>
            <a:r>
              <a:rPr lang="hr-HR" sz="2600" dirty="0"/>
              <a:t> </a:t>
            </a:r>
            <a:r>
              <a:rPr lang="hr-HR" sz="2600" dirty="0" err="1"/>
              <a:t>each</a:t>
            </a:r>
            <a:r>
              <a:rPr lang="hr-HR" sz="2600" dirty="0"/>
              <a:t> </a:t>
            </a:r>
            <a:r>
              <a:rPr lang="hr-HR" sz="2600" dirty="0" err="1"/>
              <a:t>public</a:t>
            </a:r>
            <a:r>
              <a:rPr lang="hr-HR" sz="2600" dirty="0"/>
              <a:t> </a:t>
            </a:r>
            <a:r>
              <a:rPr lang="hr-HR" sz="2600" dirty="0" err="1"/>
              <a:t>sector</a:t>
            </a:r>
            <a:r>
              <a:rPr lang="hr-HR" sz="2600" dirty="0"/>
              <a:t> </a:t>
            </a:r>
            <a:r>
              <a:rPr lang="hr-HR" sz="2600" dirty="0" err="1"/>
              <a:t>entity</a:t>
            </a:r>
            <a:r>
              <a:rPr lang="hr-HR" sz="2600" dirty="0"/>
              <a:t>, </a:t>
            </a:r>
            <a:r>
              <a:rPr lang="hr-HR" sz="2600" dirty="0" err="1"/>
              <a:t>taking</a:t>
            </a:r>
            <a:r>
              <a:rPr lang="hr-HR" sz="2600" dirty="0"/>
              <a:t> </a:t>
            </a:r>
            <a:r>
              <a:rPr lang="hr-HR" sz="2600" dirty="0" err="1"/>
              <a:t>into</a:t>
            </a:r>
            <a:r>
              <a:rPr lang="hr-HR" sz="2600" dirty="0"/>
              <a:t> </a:t>
            </a:r>
            <a:r>
              <a:rPr lang="hr-HR" sz="2600" dirty="0" err="1"/>
              <a:t>account</a:t>
            </a:r>
            <a:r>
              <a:rPr lang="hr-HR" sz="2600" dirty="0"/>
              <a:t> </a:t>
            </a:r>
            <a:r>
              <a:rPr lang="hr-HR" sz="2600" dirty="0" err="1"/>
              <a:t>the</a:t>
            </a:r>
            <a:r>
              <a:rPr lang="hr-HR" sz="2600" dirty="0"/>
              <a:t> </a:t>
            </a:r>
            <a:r>
              <a:rPr lang="hr-HR" sz="2600" dirty="0" err="1"/>
              <a:t>scope</a:t>
            </a:r>
            <a:r>
              <a:rPr lang="hr-HR" sz="2600" dirty="0"/>
              <a:t> </a:t>
            </a:r>
            <a:r>
              <a:rPr lang="hr-HR" sz="2600" dirty="0" err="1"/>
              <a:t>of</a:t>
            </a:r>
            <a:r>
              <a:rPr lang="hr-HR" sz="2600" dirty="0"/>
              <a:t> </a:t>
            </a:r>
            <a:r>
              <a:rPr lang="hr-HR" sz="2600" dirty="0" err="1"/>
              <a:t>work</a:t>
            </a:r>
            <a:r>
              <a:rPr lang="hr-HR" sz="2600" dirty="0"/>
              <a:t> </a:t>
            </a:r>
            <a:r>
              <a:rPr lang="hr-HR" sz="2600" dirty="0" err="1"/>
              <a:t>and</a:t>
            </a:r>
            <a:r>
              <a:rPr lang="hr-HR" sz="2600" dirty="0"/>
              <a:t>  </a:t>
            </a:r>
            <a:r>
              <a:rPr lang="hr-HR" sz="2600" dirty="0" err="1"/>
              <a:t>objectives</a:t>
            </a:r>
            <a:r>
              <a:rPr lang="hr-HR" sz="2600" dirty="0"/>
              <a:t> set,  </a:t>
            </a:r>
            <a:r>
              <a:rPr lang="hr-HR" sz="2600" dirty="0" err="1"/>
              <a:t>the</a:t>
            </a:r>
            <a:r>
              <a:rPr lang="hr-HR" sz="2600" dirty="0"/>
              <a:t> </a:t>
            </a:r>
            <a:r>
              <a:rPr lang="hr-HR" sz="2600" dirty="0" err="1"/>
              <a:t>number</a:t>
            </a:r>
            <a:r>
              <a:rPr lang="hr-HR" sz="2600" dirty="0"/>
              <a:t> </a:t>
            </a:r>
            <a:r>
              <a:rPr lang="hr-HR" sz="2600" dirty="0" err="1"/>
              <a:t>of</a:t>
            </a:r>
            <a:r>
              <a:rPr lang="hr-HR" sz="2600" dirty="0"/>
              <a:t> </a:t>
            </a:r>
            <a:r>
              <a:rPr lang="hr-HR" sz="2600" dirty="0" err="1"/>
              <a:t>public</a:t>
            </a:r>
            <a:r>
              <a:rPr lang="hr-HR" sz="2600" dirty="0"/>
              <a:t> </a:t>
            </a:r>
            <a:r>
              <a:rPr lang="hr-HR" sz="2600" dirty="0" err="1"/>
              <a:t>sector</a:t>
            </a:r>
            <a:r>
              <a:rPr lang="hr-HR" sz="2600" dirty="0"/>
              <a:t> </a:t>
            </a:r>
            <a:r>
              <a:rPr lang="hr-HR" sz="2600" dirty="0" err="1"/>
              <a:t>entities</a:t>
            </a:r>
            <a:r>
              <a:rPr lang="hr-HR" sz="2600" dirty="0"/>
              <a:t> for </a:t>
            </a:r>
            <a:r>
              <a:rPr lang="hr-HR" sz="2600" dirty="0" err="1"/>
              <a:t>which</a:t>
            </a:r>
            <a:r>
              <a:rPr lang="hr-HR" sz="2600" dirty="0"/>
              <a:t>  </a:t>
            </a:r>
            <a:r>
              <a:rPr lang="hr-HR" sz="2600" dirty="0" err="1"/>
              <a:t>internal</a:t>
            </a:r>
            <a:r>
              <a:rPr lang="hr-HR" sz="2600" dirty="0"/>
              <a:t> audit </a:t>
            </a:r>
            <a:r>
              <a:rPr lang="hr-HR" sz="2600" dirty="0" err="1"/>
              <a:t>is</a:t>
            </a:r>
            <a:r>
              <a:rPr lang="hr-HR" sz="2600" dirty="0"/>
              <a:t> </a:t>
            </a:r>
            <a:r>
              <a:rPr lang="hr-HR" sz="2600" dirty="0" err="1"/>
              <a:t>performed</a:t>
            </a:r>
            <a:r>
              <a:rPr lang="hr-HR" sz="2600" dirty="0"/>
              <a:t>,  </a:t>
            </a:r>
            <a:r>
              <a:rPr lang="hr-HR" sz="2600" dirty="0" err="1"/>
              <a:t>the</a:t>
            </a:r>
            <a:r>
              <a:rPr lang="hr-HR" sz="2600" dirty="0"/>
              <a:t> </a:t>
            </a:r>
            <a:r>
              <a:rPr lang="hr-HR" sz="2600" dirty="0" err="1"/>
              <a:t>number</a:t>
            </a:r>
            <a:r>
              <a:rPr lang="hr-HR" sz="2600" dirty="0"/>
              <a:t> </a:t>
            </a:r>
            <a:r>
              <a:rPr lang="hr-HR" sz="2600" dirty="0" err="1"/>
              <a:t>of</a:t>
            </a:r>
            <a:r>
              <a:rPr lang="hr-HR" sz="2600" dirty="0"/>
              <a:t> </a:t>
            </a:r>
            <a:r>
              <a:rPr lang="hr-HR" sz="2600" dirty="0" err="1"/>
              <a:t>employees</a:t>
            </a:r>
            <a:r>
              <a:rPr lang="hr-HR" sz="2600" dirty="0"/>
              <a:t> </a:t>
            </a:r>
            <a:r>
              <a:rPr lang="hr-HR" sz="2600" dirty="0" err="1"/>
              <a:t>and</a:t>
            </a:r>
            <a:r>
              <a:rPr lang="hr-HR" sz="2600" dirty="0"/>
              <a:t> </a:t>
            </a:r>
            <a:r>
              <a:rPr lang="hr-HR" sz="2600" dirty="0" err="1"/>
              <a:t>the</a:t>
            </a:r>
            <a:r>
              <a:rPr lang="hr-HR" sz="2600" dirty="0"/>
              <a:t> </a:t>
            </a:r>
            <a:r>
              <a:rPr lang="hr-HR" sz="2600" dirty="0" err="1"/>
              <a:t>financial</a:t>
            </a:r>
            <a:r>
              <a:rPr lang="hr-HR" sz="2600" dirty="0"/>
              <a:t> </a:t>
            </a:r>
            <a:r>
              <a:rPr lang="hr-HR" sz="2600" dirty="0" err="1"/>
              <a:t>resources</a:t>
            </a:r>
            <a:r>
              <a:rPr lang="hr-HR" sz="2600" dirty="0"/>
              <a:t> </a:t>
            </a:r>
            <a:r>
              <a:rPr lang="hr-HR" sz="2600" dirty="0" err="1"/>
              <a:t>available</a:t>
            </a:r>
            <a:r>
              <a:rPr lang="hr-HR" sz="2600" dirty="0"/>
              <a:t> to </a:t>
            </a:r>
            <a:r>
              <a:rPr lang="hr-HR" sz="2600" dirty="0" err="1"/>
              <a:t>the</a:t>
            </a:r>
            <a:r>
              <a:rPr lang="hr-HR" sz="2600" dirty="0"/>
              <a:t> </a:t>
            </a:r>
            <a:r>
              <a:rPr lang="hr-HR" sz="2600" dirty="0" err="1"/>
              <a:t>public</a:t>
            </a:r>
            <a:r>
              <a:rPr lang="hr-HR" sz="2600" dirty="0"/>
              <a:t> </a:t>
            </a:r>
            <a:r>
              <a:rPr lang="hr-HR" sz="2600" dirty="0" err="1"/>
              <a:t>sector</a:t>
            </a:r>
            <a:r>
              <a:rPr lang="hr-HR" sz="2600" dirty="0"/>
              <a:t> </a:t>
            </a:r>
            <a:r>
              <a:rPr lang="hr-HR" sz="2600" dirty="0" err="1"/>
              <a:t>entity</a:t>
            </a:r>
            <a:r>
              <a:rPr lang="hr-HR" sz="2600" dirty="0"/>
              <a:t>.</a:t>
            </a:r>
          </a:p>
          <a:p>
            <a:endParaRPr lang="hr-HR" dirty="0"/>
          </a:p>
        </p:txBody>
      </p:sp>
      <p:sp>
        <p:nvSpPr>
          <p:cNvPr id="4" name="Slide Number Placeholder 3"/>
          <p:cNvSpPr>
            <a:spLocks noGrp="1"/>
          </p:cNvSpPr>
          <p:nvPr>
            <p:ph type="sldNum" sz="quarter" idx="12"/>
          </p:nvPr>
        </p:nvSpPr>
        <p:spPr/>
        <p:txBody>
          <a:bodyPr/>
          <a:lstStyle/>
          <a:p>
            <a:fld id="{39B656E2-6D99-4623-ADDD-8BE5644C3BE7}" type="slidenum">
              <a:rPr lang="en-US" smtClean="0"/>
              <a:t>16</a:t>
            </a:fld>
            <a:endParaRPr lang="en-US"/>
          </a:p>
        </p:txBody>
      </p:sp>
    </p:spTree>
    <p:extLst>
      <p:ext uri="{BB962C8B-B14F-4D97-AF65-F5344CB8AC3E}">
        <p14:creationId xmlns:p14="http://schemas.microsoft.com/office/powerpoint/2010/main" val="492393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ctrTitle"/>
          </p:nvPr>
        </p:nvSpPr>
        <p:spPr/>
        <p:txBody>
          <a:bodyPr>
            <a:normAutofit fontScale="90000"/>
          </a:bodyPr>
          <a:lstStyle/>
          <a:p>
            <a:r>
              <a:rPr lang="en-US" sz="4400" b="1" dirty="0">
                <a:solidFill>
                  <a:srgbClr val="002060"/>
                </a:solidFill>
              </a:rPr>
              <a:t>7</a:t>
            </a:r>
            <a:r>
              <a:rPr lang="en-US" sz="4400" b="1" dirty="0" smtClean="0">
                <a:solidFill>
                  <a:srgbClr val="002060"/>
                </a:solidFill>
              </a:rPr>
              <a:t>.</a:t>
            </a:r>
            <a:br>
              <a:rPr lang="en-US" sz="4400" b="1" dirty="0" smtClean="0">
                <a:solidFill>
                  <a:srgbClr val="002060"/>
                </a:solidFill>
              </a:rPr>
            </a:br>
            <a:r>
              <a:rPr lang="en-US" sz="4400" b="1" dirty="0">
                <a:solidFill>
                  <a:srgbClr val="002060"/>
                </a:solidFill>
              </a:rPr>
              <a:t>Key actors in the coordination and development of FMC at public sector </a:t>
            </a:r>
            <a:r>
              <a:rPr lang="en-US" sz="4400" b="1" dirty="0" smtClean="0">
                <a:solidFill>
                  <a:srgbClr val="002060"/>
                </a:solidFill>
              </a:rPr>
              <a:t>level</a:t>
            </a:r>
            <a:endParaRPr lang="hr-HR" sz="4400" b="1" dirty="0">
              <a:solidFill>
                <a:srgbClr val="002060"/>
              </a:solidFill>
            </a:endParaRPr>
          </a:p>
        </p:txBody>
      </p:sp>
      <p:sp>
        <p:nvSpPr>
          <p:cNvPr id="4" name="Rezervirano mjesto broja slajda 3"/>
          <p:cNvSpPr>
            <a:spLocks noGrp="1"/>
          </p:cNvSpPr>
          <p:nvPr>
            <p:ph type="sldNum" sz="quarter" idx="12"/>
          </p:nvPr>
        </p:nvSpPr>
        <p:spPr/>
        <p:txBody>
          <a:bodyPr/>
          <a:lstStyle/>
          <a:p>
            <a:fld id="{39B656E2-6D99-4623-ADDD-8BE5644C3BE7}" type="slidenum">
              <a:rPr lang="en-US" smtClean="0"/>
              <a:t>17</a:t>
            </a:fld>
            <a:endParaRPr lang="en-US"/>
          </a:p>
        </p:txBody>
      </p:sp>
      <p:grpSp>
        <p:nvGrpSpPr>
          <p:cNvPr id="6" name="Group 24"/>
          <p:cNvGrpSpPr/>
          <p:nvPr/>
        </p:nvGrpSpPr>
        <p:grpSpPr>
          <a:xfrm>
            <a:off x="4310930" y="6020622"/>
            <a:ext cx="4256410" cy="632249"/>
            <a:chOff x="3277275" y="6033613"/>
            <a:chExt cx="4256410" cy="632249"/>
          </a:xfrm>
        </p:grpSpPr>
        <p:pic>
          <p:nvPicPr>
            <p:cNvPr id="7"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275" y="6257395"/>
              <a:ext cx="517554" cy="345182"/>
            </a:xfrm>
            <a:prstGeom prst="rect">
              <a:avLst/>
            </a:prstGeom>
          </p:spPr>
        </p:pic>
        <p:pic>
          <p:nvPicPr>
            <p:cNvPr id="8"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210" y="6033613"/>
              <a:ext cx="843475" cy="632249"/>
            </a:xfrm>
            <a:prstGeom prst="rect">
              <a:avLst/>
            </a:prstGeom>
          </p:spPr>
        </p:pic>
        <p:sp>
          <p:nvSpPr>
            <p:cNvPr id="9" name="TextBox 23"/>
            <p:cNvSpPr txBox="1"/>
            <p:nvPr/>
          </p:nvSpPr>
          <p:spPr>
            <a:xfrm>
              <a:off x="3794830" y="6256731"/>
              <a:ext cx="3172414" cy="276999"/>
            </a:xfrm>
            <a:prstGeom prst="rect">
              <a:avLst/>
            </a:prstGeom>
            <a:noFill/>
          </p:spPr>
          <p:txBody>
            <a:bodyPr wrap="square" rtlCol="0">
              <a:spAutoFit/>
            </a:bodyPr>
            <a:lstStyle/>
            <a:p>
              <a:pPr algn="ctr"/>
              <a:r>
                <a:rPr lang="en-US" sz="1200" b="1" dirty="0" smtClean="0"/>
                <a:t>This project is funded by the European Union</a:t>
              </a:r>
              <a:endParaRPr lang="en-US" sz="1200" b="1" dirty="0"/>
            </a:p>
          </p:txBody>
        </p:sp>
      </p:grpSp>
    </p:spTree>
    <p:extLst>
      <p:ext uri="{BB962C8B-B14F-4D97-AF65-F5344CB8AC3E}">
        <p14:creationId xmlns:p14="http://schemas.microsoft.com/office/powerpoint/2010/main" val="4023017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855670"/>
          </a:xfrm>
        </p:spPr>
        <p:txBody>
          <a:bodyPr>
            <a:normAutofit/>
          </a:bodyPr>
          <a:lstStyle/>
          <a:p>
            <a:r>
              <a:rPr lang="en-US" sz="3200" b="1" dirty="0">
                <a:solidFill>
                  <a:srgbClr val="002060"/>
                </a:solidFill>
              </a:rPr>
              <a:t>What internal auditors need to know?</a:t>
            </a:r>
            <a:endParaRPr lang="hr-HR" sz="3200" dirty="0"/>
          </a:p>
        </p:txBody>
      </p:sp>
      <p:sp>
        <p:nvSpPr>
          <p:cNvPr id="3" name="Rezervirano mjesto sadržaja 2"/>
          <p:cNvSpPr>
            <a:spLocks noGrp="1"/>
          </p:cNvSpPr>
          <p:nvPr>
            <p:ph idx="1"/>
          </p:nvPr>
        </p:nvSpPr>
        <p:spPr>
          <a:xfrm>
            <a:off x="747963" y="1334125"/>
            <a:ext cx="10515600" cy="4848853"/>
          </a:xfrm>
        </p:spPr>
        <p:txBody>
          <a:bodyPr/>
          <a:lstStyle/>
          <a:p>
            <a:pPr lvl="0" eaLnBrk="0" fontAlgn="base" hangingPunct="0">
              <a:lnSpc>
                <a:spcPct val="100000"/>
              </a:lnSpc>
              <a:spcBef>
                <a:spcPct val="0"/>
              </a:spcBef>
              <a:spcAft>
                <a:spcPct val="0"/>
              </a:spcAft>
            </a:pPr>
            <a:r>
              <a:rPr lang="hr-HR" altLang="sr-Latn-RS" dirty="0" smtClean="0">
                <a:latin typeface="Calibri" panose="020F0502020204030204" pitchFamily="34" charset="0"/>
                <a:ea typeface="Times New Roman" panose="02020603050405020304" pitchFamily="18" charset="0"/>
                <a:cs typeface="Calibri" panose="020F0502020204030204" pitchFamily="34" charset="0"/>
              </a:rPr>
              <a:t>The role </a:t>
            </a:r>
            <a:r>
              <a:rPr lang="hr-HR" altLang="sr-Latn-RS" dirty="0" err="1" smtClean="0">
                <a:latin typeface="Calibri" panose="020F0502020204030204" pitchFamily="34" charset="0"/>
                <a:ea typeface="Times New Roman" panose="02020603050405020304" pitchFamily="18" charset="0"/>
                <a:cs typeface="Calibri" panose="020F0502020204030204" pitchFamily="34" charset="0"/>
              </a:rPr>
              <a:t>of</a:t>
            </a:r>
            <a:r>
              <a:rPr lang="hr-HR" altLang="sr-Latn-RS" dirty="0" smtClean="0">
                <a:latin typeface="Calibri" panose="020F0502020204030204" pitchFamily="34" charset="0"/>
                <a:ea typeface="Times New Roman" panose="02020603050405020304" pitchFamily="18" charset="0"/>
                <a:cs typeface="Calibri" panose="020F0502020204030204" pitchFamily="34" charset="0"/>
              </a:rPr>
              <a:t> </a:t>
            </a:r>
            <a:r>
              <a:rPr lang="hr-HR" altLang="sr-Latn-RS" dirty="0" err="1" smtClean="0">
                <a:latin typeface="Calibri" panose="020F0502020204030204" pitchFamily="34" charset="0"/>
                <a:ea typeface="Times New Roman" panose="02020603050405020304" pitchFamily="18" charset="0"/>
                <a:cs typeface="Calibri" panose="020F0502020204030204" pitchFamily="34" charset="0"/>
              </a:rPr>
              <a:t>Ministry</a:t>
            </a:r>
            <a:r>
              <a:rPr lang="hr-HR" altLang="sr-Latn-RS" dirty="0" smtClean="0">
                <a:latin typeface="Calibri" panose="020F0502020204030204" pitchFamily="34" charset="0"/>
                <a:ea typeface="Times New Roman" panose="02020603050405020304" pitchFamily="18" charset="0"/>
                <a:cs typeface="Calibri" panose="020F0502020204030204" pitchFamily="34" charset="0"/>
              </a:rPr>
              <a:t> </a:t>
            </a:r>
            <a:r>
              <a:rPr lang="hr-HR" altLang="sr-Latn-RS" dirty="0" err="1" smtClean="0">
                <a:latin typeface="Calibri" panose="020F0502020204030204" pitchFamily="34" charset="0"/>
                <a:ea typeface="Times New Roman" panose="02020603050405020304" pitchFamily="18" charset="0"/>
                <a:cs typeface="Calibri" panose="020F0502020204030204" pitchFamily="34" charset="0"/>
              </a:rPr>
              <a:t>of</a:t>
            </a:r>
            <a:r>
              <a:rPr lang="hr-HR" altLang="sr-Latn-RS" dirty="0" smtClean="0">
                <a:latin typeface="Calibri" panose="020F0502020204030204" pitchFamily="34" charset="0"/>
                <a:ea typeface="Times New Roman" panose="02020603050405020304" pitchFamily="18" charset="0"/>
                <a:cs typeface="Calibri" panose="020F0502020204030204" pitchFamily="34" charset="0"/>
              </a:rPr>
              <a:t> </a:t>
            </a:r>
            <a:r>
              <a:rPr lang="hr-HR" altLang="sr-Latn-RS" dirty="0" err="1" smtClean="0">
                <a:latin typeface="Calibri" panose="020F0502020204030204" pitchFamily="34" charset="0"/>
                <a:ea typeface="Times New Roman" panose="02020603050405020304" pitchFamily="18" charset="0"/>
                <a:cs typeface="Calibri" panose="020F0502020204030204" pitchFamily="34" charset="0"/>
              </a:rPr>
              <a:t>Finance</a:t>
            </a:r>
            <a:r>
              <a:rPr lang="hr-HR" altLang="sr-Latn-RS" dirty="0" smtClean="0">
                <a:latin typeface="Calibri" panose="020F0502020204030204" pitchFamily="34" charset="0"/>
                <a:ea typeface="Times New Roman" panose="02020603050405020304" pitchFamily="18" charset="0"/>
                <a:cs typeface="Calibri" panose="020F0502020204030204" pitchFamily="34" charset="0"/>
              </a:rPr>
              <a:t> (Central </a:t>
            </a:r>
            <a:r>
              <a:rPr lang="hr-HR" altLang="sr-Latn-RS" dirty="0" err="1" smtClean="0">
                <a:latin typeface="Calibri" panose="020F0502020204030204" pitchFamily="34" charset="0"/>
                <a:ea typeface="Times New Roman" panose="02020603050405020304" pitchFamily="18" charset="0"/>
                <a:cs typeface="Calibri" panose="020F0502020204030204" pitchFamily="34" charset="0"/>
              </a:rPr>
              <a:t>harmonisation</a:t>
            </a:r>
            <a:r>
              <a:rPr lang="hr-HR" altLang="sr-Latn-RS" dirty="0" smtClean="0">
                <a:latin typeface="Calibri" panose="020F0502020204030204" pitchFamily="34" charset="0"/>
                <a:ea typeface="Times New Roman" panose="02020603050405020304" pitchFamily="18" charset="0"/>
                <a:cs typeface="Calibri" panose="020F0502020204030204" pitchFamily="34" charset="0"/>
              </a:rPr>
              <a:t> </a:t>
            </a:r>
            <a:r>
              <a:rPr lang="hr-HR" altLang="sr-Latn-RS" dirty="0" err="1" smtClean="0">
                <a:latin typeface="Calibri" panose="020F0502020204030204" pitchFamily="34" charset="0"/>
                <a:ea typeface="Times New Roman" panose="02020603050405020304" pitchFamily="18" charset="0"/>
                <a:cs typeface="Calibri" panose="020F0502020204030204" pitchFamily="34" charset="0"/>
              </a:rPr>
              <a:t>unit</a:t>
            </a:r>
            <a:r>
              <a:rPr lang="hr-HR" altLang="sr-Latn-RS" dirty="0" smtClean="0">
                <a:latin typeface="Calibri" panose="020F0502020204030204" pitchFamily="34" charset="0"/>
                <a:ea typeface="Times New Roman" panose="02020603050405020304" pitchFamily="18" charset="0"/>
                <a:cs typeface="Calibri" panose="020F0502020204030204" pitchFamily="34" charset="0"/>
              </a:rPr>
              <a:t>)</a:t>
            </a:r>
            <a:endParaRPr lang="hr-HR" altLang="sr-Latn-RS" dirty="0" smtClean="0"/>
          </a:p>
          <a:p>
            <a:pPr lvl="0" eaLnBrk="0" fontAlgn="base" hangingPunct="0">
              <a:lnSpc>
                <a:spcPct val="100000"/>
              </a:lnSpc>
              <a:spcBef>
                <a:spcPct val="0"/>
              </a:spcBef>
              <a:spcAft>
                <a:spcPct val="0"/>
              </a:spcAft>
            </a:pPr>
            <a:r>
              <a:rPr lang="hr-HR" altLang="sr-Latn-RS" dirty="0" smtClean="0">
                <a:latin typeface="Calibri" panose="020F0502020204030204" pitchFamily="34" charset="0"/>
                <a:ea typeface="Times New Roman" panose="02020603050405020304" pitchFamily="18" charset="0"/>
                <a:cs typeface="Calibri" panose="020F0502020204030204" pitchFamily="34" charset="0"/>
              </a:rPr>
              <a:t>The role </a:t>
            </a:r>
            <a:r>
              <a:rPr lang="hr-HR" altLang="sr-Latn-RS" dirty="0" err="1" smtClean="0">
                <a:latin typeface="Calibri" panose="020F0502020204030204" pitchFamily="34" charset="0"/>
                <a:ea typeface="Times New Roman" panose="02020603050405020304" pitchFamily="18" charset="0"/>
                <a:cs typeface="Calibri" panose="020F0502020204030204" pitchFamily="34" charset="0"/>
              </a:rPr>
              <a:t>of</a:t>
            </a:r>
            <a:r>
              <a:rPr lang="hr-HR" altLang="sr-Latn-RS" dirty="0" smtClean="0">
                <a:latin typeface="Calibri" panose="020F0502020204030204" pitchFamily="34" charset="0"/>
                <a:ea typeface="Times New Roman" panose="02020603050405020304" pitchFamily="18" charset="0"/>
                <a:cs typeface="Calibri" panose="020F0502020204030204" pitchFamily="34" charset="0"/>
              </a:rPr>
              <a:t> PIFC </a:t>
            </a:r>
            <a:r>
              <a:rPr lang="hr-HR" altLang="sr-Latn-RS" dirty="0" err="1" smtClean="0">
                <a:latin typeface="Calibri" panose="020F0502020204030204" pitchFamily="34" charset="0"/>
                <a:ea typeface="Times New Roman" panose="02020603050405020304" pitchFamily="18" charset="0"/>
                <a:cs typeface="Calibri" panose="020F0502020204030204" pitchFamily="34" charset="0"/>
              </a:rPr>
              <a:t>Council</a:t>
            </a:r>
            <a:endParaRPr lang="hr-HR" altLang="sr-Latn-RS" dirty="0" smtClean="0">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lnSpc>
                <a:spcPct val="100000"/>
              </a:lnSpc>
              <a:spcBef>
                <a:spcPct val="0"/>
              </a:spcBef>
              <a:spcAft>
                <a:spcPct val="0"/>
              </a:spcAft>
            </a:pPr>
            <a:r>
              <a:rPr lang="en-US" altLang="sr-Latn-RS" dirty="0"/>
              <a:t>the role of Government (The government issues a conclusion obliging users to implement measures for the development of the FMC)</a:t>
            </a:r>
          </a:p>
          <a:p>
            <a:pPr lvl="0" eaLnBrk="0" fontAlgn="base" hangingPunct="0">
              <a:lnSpc>
                <a:spcPct val="100000"/>
              </a:lnSpc>
              <a:spcBef>
                <a:spcPct val="0"/>
              </a:spcBef>
              <a:spcAft>
                <a:spcPct val="0"/>
              </a:spcAft>
            </a:pPr>
            <a:r>
              <a:rPr lang="en-US" altLang="sr-Latn-RS" dirty="0"/>
              <a:t>the role of State Audit in the development of the FMC system</a:t>
            </a:r>
          </a:p>
          <a:p>
            <a:pPr marL="0" lvl="0" indent="0" eaLnBrk="0" fontAlgn="base" hangingPunct="0">
              <a:lnSpc>
                <a:spcPct val="100000"/>
              </a:lnSpc>
              <a:spcBef>
                <a:spcPct val="0"/>
              </a:spcBef>
              <a:spcAft>
                <a:spcPct val="0"/>
              </a:spcAft>
              <a:buNone/>
            </a:pPr>
            <a:endParaRPr lang="hr-HR" altLang="sr-Latn-RS" dirty="0" smtClean="0"/>
          </a:p>
        </p:txBody>
      </p:sp>
      <p:sp>
        <p:nvSpPr>
          <p:cNvPr id="4" name="Rezervirano mjesto broja slajda 3"/>
          <p:cNvSpPr>
            <a:spLocks noGrp="1"/>
          </p:cNvSpPr>
          <p:nvPr>
            <p:ph type="sldNum" sz="quarter" idx="12"/>
          </p:nvPr>
        </p:nvSpPr>
        <p:spPr/>
        <p:txBody>
          <a:bodyPr/>
          <a:lstStyle/>
          <a:p>
            <a:fld id="{39B656E2-6D99-4623-ADDD-8BE5644C3BE7}" type="slidenum">
              <a:rPr lang="en-US" smtClean="0"/>
              <a:t>18</a:t>
            </a:fld>
            <a:endParaRPr lang="en-US"/>
          </a:p>
        </p:txBody>
      </p:sp>
      <p:sp>
        <p:nvSpPr>
          <p:cNvPr id="5" name="Rectangle 5"/>
          <p:cNvSpPr>
            <a:spLocks noChangeArrowheads="1"/>
          </p:cNvSpPr>
          <p:nvPr/>
        </p:nvSpPr>
        <p:spPr bwMode="auto">
          <a:xfrm>
            <a:off x="944479" y="19310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smtClean="0">
              <a:ln>
                <a:noFill/>
              </a:ln>
              <a:solidFill>
                <a:schemeClr val="tx1"/>
              </a:solidFill>
              <a:effectLst/>
              <a:latin typeface="Arial" panose="020B0604020202020204" pitchFamily="34" charset="0"/>
            </a:endParaRPr>
          </a:p>
        </p:txBody>
      </p:sp>
      <p:grpSp>
        <p:nvGrpSpPr>
          <p:cNvPr id="6" name="Group 24"/>
          <p:cNvGrpSpPr/>
          <p:nvPr/>
        </p:nvGrpSpPr>
        <p:grpSpPr>
          <a:xfrm>
            <a:off x="4310930" y="6020622"/>
            <a:ext cx="4256410" cy="632249"/>
            <a:chOff x="3277275" y="6033613"/>
            <a:chExt cx="4256410" cy="632249"/>
          </a:xfrm>
        </p:grpSpPr>
        <p:pic>
          <p:nvPicPr>
            <p:cNvPr id="7"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275" y="6257395"/>
              <a:ext cx="517554" cy="345182"/>
            </a:xfrm>
            <a:prstGeom prst="rect">
              <a:avLst/>
            </a:prstGeom>
          </p:spPr>
        </p:pic>
        <p:pic>
          <p:nvPicPr>
            <p:cNvPr id="8"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210" y="6033613"/>
              <a:ext cx="843475" cy="632249"/>
            </a:xfrm>
            <a:prstGeom prst="rect">
              <a:avLst/>
            </a:prstGeom>
          </p:spPr>
        </p:pic>
        <p:sp>
          <p:nvSpPr>
            <p:cNvPr id="9" name="TextBox 23"/>
            <p:cNvSpPr txBox="1"/>
            <p:nvPr/>
          </p:nvSpPr>
          <p:spPr>
            <a:xfrm>
              <a:off x="3794830" y="6256731"/>
              <a:ext cx="3172414" cy="276999"/>
            </a:xfrm>
            <a:prstGeom prst="rect">
              <a:avLst/>
            </a:prstGeom>
            <a:noFill/>
          </p:spPr>
          <p:txBody>
            <a:bodyPr wrap="square" rtlCol="0">
              <a:spAutoFit/>
            </a:bodyPr>
            <a:lstStyle/>
            <a:p>
              <a:pPr algn="ctr"/>
              <a:r>
                <a:rPr lang="en-US" sz="1200" b="1" dirty="0" smtClean="0"/>
                <a:t>This project is funded by the European Union</a:t>
              </a:r>
              <a:endParaRPr lang="en-US" sz="1200" b="1" dirty="0"/>
            </a:p>
          </p:txBody>
        </p:sp>
      </p:grpSp>
      <p:sp>
        <p:nvSpPr>
          <p:cNvPr id="10" name="Rectangle 4"/>
          <p:cNvSpPr>
            <a:spLocks noChangeArrowheads="1"/>
          </p:cNvSpPr>
          <p:nvPr/>
        </p:nvSpPr>
        <p:spPr bwMode="auto">
          <a:xfrm>
            <a:off x="3609475" y="4775479"/>
            <a:ext cx="1732546" cy="865188"/>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500" dirty="0" smtClean="0">
                <a:solidFill>
                  <a:srgbClr val="020506"/>
                </a:solidFill>
              </a:rPr>
              <a:t>State Audit Office</a:t>
            </a:r>
            <a:endParaRPr lang="hr-HR" altLang="sr-Latn-RS" sz="1500" dirty="0">
              <a:solidFill>
                <a:srgbClr val="020506"/>
              </a:solidFill>
            </a:endParaRPr>
          </a:p>
        </p:txBody>
      </p:sp>
      <p:sp>
        <p:nvSpPr>
          <p:cNvPr id="11" name="Rectangle 4"/>
          <p:cNvSpPr>
            <a:spLocks noChangeArrowheads="1"/>
          </p:cNvSpPr>
          <p:nvPr/>
        </p:nvSpPr>
        <p:spPr bwMode="auto">
          <a:xfrm>
            <a:off x="6527641" y="4775479"/>
            <a:ext cx="1247775" cy="865188"/>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500" dirty="0" err="1" smtClean="0">
                <a:solidFill>
                  <a:srgbClr val="020506"/>
                </a:solidFill>
              </a:rPr>
              <a:t>Parliament</a:t>
            </a:r>
            <a:r>
              <a:rPr lang="hr-HR" altLang="sr-Latn-RS" sz="1500" dirty="0" smtClean="0">
                <a:solidFill>
                  <a:srgbClr val="020506"/>
                </a:solidFill>
              </a:rPr>
              <a:t> </a:t>
            </a:r>
          </a:p>
        </p:txBody>
      </p:sp>
      <p:sp>
        <p:nvSpPr>
          <p:cNvPr id="12" name="Rectangle 4"/>
          <p:cNvSpPr>
            <a:spLocks noChangeArrowheads="1"/>
          </p:cNvSpPr>
          <p:nvPr/>
        </p:nvSpPr>
        <p:spPr bwMode="auto">
          <a:xfrm>
            <a:off x="2660650" y="3662363"/>
            <a:ext cx="1247775" cy="865188"/>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500" dirty="0" smtClean="0">
                <a:solidFill>
                  <a:srgbClr val="020506"/>
                </a:solidFill>
              </a:rPr>
              <a:t>CHU</a:t>
            </a:r>
            <a:endParaRPr lang="hr-HR" altLang="sr-Latn-RS" sz="1500" dirty="0">
              <a:solidFill>
                <a:srgbClr val="020506"/>
              </a:solidFill>
            </a:endParaRPr>
          </a:p>
        </p:txBody>
      </p:sp>
      <p:sp>
        <p:nvSpPr>
          <p:cNvPr id="13" name="Rectangle 4"/>
          <p:cNvSpPr>
            <a:spLocks noChangeArrowheads="1"/>
          </p:cNvSpPr>
          <p:nvPr/>
        </p:nvSpPr>
        <p:spPr bwMode="auto">
          <a:xfrm>
            <a:off x="4907798" y="3662363"/>
            <a:ext cx="1247775" cy="865188"/>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500" dirty="0" smtClean="0">
                <a:solidFill>
                  <a:srgbClr val="020506"/>
                </a:solidFill>
              </a:rPr>
              <a:t>PIFC Council</a:t>
            </a:r>
            <a:endParaRPr lang="hr-HR" altLang="sr-Latn-RS" sz="1500" dirty="0">
              <a:solidFill>
                <a:srgbClr val="020506"/>
              </a:solidFill>
            </a:endParaRPr>
          </a:p>
        </p:txBody>
      </p:sp>
      <p:sp>
        <p:nvSpPr>
          <p:cNvPr id="14" name="Rectangle 4"/>
          <p:cNvSpPr>
            <a:spLocks noChangeArrowheads="1"/>
          </p:cNvSpPr>
          <p:nvPr/>
        </p:nvSpPr>
        <p:spPr bwMode="auto">
          <a:xfrm>
            <a:off x="7319565" y="3662363"/>
            <a:ext cx="1247775" cy="865188"/>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500" dirty="0" err="1" smtClean="0">
                <a:solidFill>
                  <a:srgbClr val="020506"/>
                </a:solidFill>
              </a:rPr>
              <a:t>Government</a:t>
            </a:r>
            <a:endParaRPr lang="hr-HR" altLang="sr-Latn-RS" sz="1500" dirty="0">
              <a:solidFill>
                <a:srgbClr val="020506"/>
              </a:solidFill>
            </a:endParaRPr>
          </a:p>
        </p:txBody>
      </p:sp>
      <p:cxnSp>
        <p:nvCxnSpPr>
          <p:cNvPr id="16" name="Straight Arrow Connector 15"/>
          <p:cNvCxnSpPr>
            <a:stCxn id="12" idx="3"/>
            <a:endCxn id="13" idx="1"/>
          </p:cNvCxnSpPr>
          <p:nvPr/>
        </p:nvCxnSpPr>
        <p:spPr>
          <a:xfrm>
            <a:off x="3908425" y="4094957"/>
            <a:ext cx="9993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320192" y="4094957"/>
            <a:ext cx="9993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44047" y="5225925"/>
            <a:ext cx="9993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168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2511"/>
          </a:xfrm>
        </p:spPr>
        <p:txBody>
          <a:bodyPr>
            <a:normAutofit/>
          </a:bodyPr>
          <a:lstStyle/>
          <a:p>
            <a:r>
              <a:rPr lang="hr-HR" sz="3200" dirty="0"/>
              <a:t>The </a:t>
            </a:r>
            <a:r>
              <a:rPr lang="hr-HR" sz="3200" dirty="0" smtClean="0"/>
              <a:t>role </a:t>
            </a:r>
            <a:r>
              <a:rPr lang="hr-HR" sz="3200" dirty="0" err="1" smtClean="0"/>
              <a:t>of</a:t>
            </a:r>
            <a:r>
              <a:rPr lang="hr-HR" sz="3200" dirty="0" smtClean="0"/>
              <a:t> the Central </a:t>
            </a:r>
            <a:r>
              <a:rPr lang="hr-HR" sz="3200" dirty="0" err="1"/>
              <a:t>Harmonisation</a:t>
            </a:r>
            <a:r>
              <a:rPr lang="hr-HR" sz="3200" dirty="0"/>
              <a:t> </a:t>
            </a:r>
            <a:r>
              <a:rPr lang="hr-HR" sz="3200" dirty="0" err="1" smtClean="0"/>
              <a:t>Unit</a:t>
            </a:r>
            <a:endParaRPr lang="hr-HR" sz="3200" dirty="0"/>
          </a:p>
        </p:txBody>
      </p:sp>
      <p:sp>
        <p:nvSpPr>
          <p:cNvPr id="3" name="Content Placeholder 2"/>
          <p:cNvSpPr>
            <a:spLocks noGrp="1"/>
          </p:cNvSpPr>
          <p:nvPr>
            <p:ph idx="1"/>
          </p:nvPr>
        </p:nvSpPr>
        <p:spPr>
          <a:xfrm>
            <a:off x="838199" y="1510144"/>
            <a:ext cx="10674927" cy="5347856"/>
          </a:xfrm>
        </p:spPr>
        <p:txBody>
          <a:bodyPr>
            <a:normAutofit fontScale="85000" lnSpcReduction="20000"/>
          </a:bodyPr>
          <a:lstStyle/>
          <a:p>
            <a:pPr lvl="0" algn="just"/>
            <a:r>
              <a:rPr lang="hr-HR" dirty="0" smtClean="0"/>
              <a:t>preparation </a:t>
            </a:r>
            <a:r>
              <a:rPr lang="hr-HR" dirty="0" err="1"/>
              <a:t>of</a:t>
            </a:r>
            <a:r>
              <a:rPr lang="hr-HR" dirty="0"/>
              <a:t> </a:t>
            </a:r>
            <a:r>
              <a:rPr lang="hr-HR" dirty="0" err="1"/>
              <a:t>laws</a:t>
            </a:r>
            <a:r>
              <a:rPr lang="hr-HR" dirty="0"/>
              <a:t> </a:t>
            </a:r>
            <a:r>
              <a:rPr lang="hr-HR" dirty="0" err="1"/>
              <a:t>and</a:t>
            </a:r>
            <a:r>
              <a:rPr lang="hr-HR" dirty="0"/>
              <a:t> </a:t>
            </a:r>
            <a:r>
              <a:rPr lang="hr-HR" dirty="0" err="1"/>
              <a:t>by-laws</a:t>
            </a:r>
            <a:r>
              <a:rPr lang="hr-HR" dirty="0"/>
              <a:t> </a:t>
            </a:r>
            <a:r>
              <a:rPr lang="hr-HR" dirty="0" err="1"/>
              <a:t>in</a:t>
            </a:r>
            <a:r>
              <a:rPr lang="hr-HR" dirty="0"/>
              <a:t> the </a:t>
            </a:r>
            <a:r>
              <a:rPr lang="hr-HR" dirty="0" err="1"/>
              <a:t>field</a:t>
            </a:r>
            <a:r>
              <a:rPr lang="hr-HR" dirty="0"/>
              <a:t> </a:t>
            </a:r>
            <a:r>
              <a:rPr lang="hr-HR" dirty="0" err="1"/>
              <a:t>of</a:t>
            </a:r>
            <a:r>
              <a:rPr lang="hr-HR" dirty="0"/>
              <a:t> </a:t>
            </a:r>
            <a:r>
              <a:rPr lang="hr-HR" dirty="0" smtClean="0"/>
              <a:t>FMC </a:t>
            </a:r>
            <a:r>
              <a:rPr lang="hr-HR" dirty="0" err="1"/>
              <a:t>and</a:t>
            </a:r>
            <a:r>
              <a:rPr lang="hr-HR" dirty="0"/>
              <a:t> </a:t>
            </a:r>
            <a:r>
              <a:rPr lang="hr-HR" dirty="0" err="1"/>
              <a:t>internal</a:t>
            </a:r>
            <a:r>
              <a:rPr lang="hr-HR" dirty="0"/>
              <a:t> audit,</a:t>
            </a:r>
          </a:p>
          <a:p>
            <a:pPr lvl="0" algn="just"/>
            <a:r>
              <a:rPr lang="hr-HR" dirty="0" err="1"/>
              <a:t>coordination</a:t>
            </a:r>
            <a:r>
              <a:rPr lang="hr-HR" dirty="0"/>
              <a:t> </a:t>
            </a:r>
            <a:r>
              <a:rPr lang="hr-HR" dirty="0" err="1"/>
              <a:t>of</a:t>
            </a:r>
            <a:r>
              <a:rPr lang="hr-HR" dirty="0"/>
              <a:t> the development </a:t>
            </a:r>
            <a:r>
              <a:rPr lang="hr-HR" dirty="0" err="1"/>
              <a:t>of</a:t>
            </a:r>
            <a:r>
              <a:rPr lang="hr-HR" dirty="0"/>
              <a:t>  </a:t>
            </a:r>
            <a:r>
              <a:rPr lang="hr-HR" dirty="0" smtClean="0"/>
              <a:t>PIFC </a:t>
            </a:r>
            <a:r>
              <a:rPr lang="hr-HR" dirty="0"/>
              <a:t>system </a:t>
            </a:r>
            <a:r>
              <a:rPr lang="hr-HR" dirty="0" err="1"/>
              <a:t>with</a:t>
            </a:r>
            <a:r>
              <a:rPr lang="hr-HR" dirty="0"/>
              <a:t> </a:t>
            </a:r>
            <a:r>
              <a:rPr lang="hr-HR" dirty="0" err="1"/>
              <a:t>ministries</a:t>
            </a:r>
            <a:r>
              <a:rPr lang="hr-HR" dirty="0"/>
              <a:t> </a:t>
            </a:r>
            <a:r>
              <a:rPr lang="hr-HR" dirty="0" err="1"/>
              <a:t>competent</a:t>
            </a:r>
            <a:r>
              <a:rPr lang="hr-HR" dirty="0"/>
              <a:t> for </a:t>
            </a:r>
            <a:r>
              <a:rPr lang="hr-HR" dirty="0" err="1"/>
              <a:t>administrative</a:t>
            </a:r>
            <a:r>
              <a:rPr lang="hr-HR" dirty="0"/>
              <a:t> </a:t>
            </a:r>
            <a:r>
              <a:rPr lang="hr-HR" dirty="0" err="1"/>
              <a:t>reforms</a:t>
            </a:r>
            <a:r>
              <a:rPr lang="hr-HR" dirty="0"/>
              <a:t> </a:t>
            </a:r>
            <a:r>
              <a:rPr lang="hr-HR" dirty="0" err="1"/>
              <a:t>and</a:t>
            </a:r>
            <a:r>
              <a:rPr lang="hr-HR" dirty="0"/>
              <a:t> </a:t>
            </a:r>
            <a:r>
              <a:rPr lang="hr-HR" dirty="0" err="1"/>
              <a:t>other</a:t>
            </a:r>
            <a:r>
              <a:rPr lang="hr-HR" dirty="0"/>
              <a:t> </a:t>
            </a:r>
            <a:r>
              <a:rPr lang="hr-HR" dirty="0" err="1"/>
              <a:t>public</a:t>
            </a:r>
            <a:r>
              <a:rPr lang="hr-HR" dirty="0"/>
              <a:t> </a:t>
            </a:r>
            <a:r>
              <a:rPr lang="hr-HR" dirty="0" err="1"/>
              <a:t>sector</a:t>
            </a:r>
            <a:r>
              <a:rPr lang="hr-HR" dirty="0"/>
              <a:t> </a:t>
            </a:r>
            <a:r>
              <a:rPr lang="hr-HR" dirty="0" err="1"/>
              <a:t>entit</a:t>
            </a:r>
            <a:r>
              <a:rPr lang="en-GB" dirty="0" err="1"/>
              <a:t>ies</a:t>
            </a:r>
            <a:r>
              <a:rPr lang="hr-HR" dirty="0"/>
              <a:t>,</a:t>
            </a:r>
          </a:p>
          <a:p>
            <a:pPr lvl="0" algn="just"/>
            <a:r>
              <a:rPr lang="hr-HR" dirty="0" err="1"/>
              <a:t>preparing</a:t>
            </a:r>
            <a:r>
              <a:rPr lang="hr-HR" dirty="0"/>
              <a:t> </a:t>
            </a:r>
            <a:r>
              <a:rPr lang="hr-HR" dirty="0" err="1"/>
              <a:t>methodology</a:t>
            </a:r>
            <a:r>
              <a:rPr lang="hr-HR" dirty="0"/>
              <a:t> </a:t>
            </a:r>
            <a:r>
              <a:rPr lang="hr-HR" dirty="0" err="1"/>
              <a:t>and</a:t>
            </a:r>
            <a:r>
              <a:rPr lang="hr-HR" dirty="0"/>
              <a:t> </a:t>
            </a:r>
            <a:r>
              <a:rPr lang="hr-HR" dirty="0" err="1"/>
              <a:t>standards</a:t>
            </a:r>
            <a:r>
              <a:rPr lang="hr-HR" dirty="0"/>
              <a:t> for development </a:t>
            </a:r>
            <a:r>
              <a:rPr lang="hr-HR" dirty="0" err="1"/>
              <a:t>of</a:t>
            </a:r>
            <a:r>
              <a:rPr lang="hr-HR" dirty="0"/>
              <a:t> </a:t>
            </a:r>
            <a:r>
              <a:rPr lang="hr-HR" dirty="0" smtClean="0"/>
              <a:t>FMC </a:t>
            </a:r>
            <a:r>
              <a:rPr lang="hr-HR" dirty="0" err="1"/>
              <a:t>and</a:t>
            </a:r>
            <a:r>
              <a:rPr lang="hr-HR" dirty="0"/>
              <a:t> </a:t>
            </a:r>
            <a:r>
              <a:rPr lang="hr-HR" dirty="0" err="1"/>
              <a:t>internal</a:t>
            </a:r>
            <a:r>
              <a:rPr lang="hr-HR" dirty="0"/>
              <a:t> audit,</a:t>
            </a:r>
          </a:p>
          <a:p>
            <a:pPr lvl="0" algn="just"/>
            <a:r>
              <a:rPr lang="hr-HR" dirty="0" err="1"/>
              <a:t>coordination</a:t>
            </a:r>
            <a:r>
              <a:rPr lang="hr-HR" dirty="0"/>
              <a:t> </a:t>
            </a:r>
            <a:r>
              <a:rPr lang="hr-HR" dirty="0" err="1"/>
              <a:t>of</a:t>
            </a:r>
            <a:r>
              <a:rPr lang="hr-HR" dirty="0"/>
              <a:t> </a:t>
            </a:r>
            <a:r>
              <a:rPr lang="hr-HR" dirty="0" err="1"/>
              <a:t>trainings</a:t>
            </a:r>
            <a:r>
              <a:rPr lang="hr-HR" dirty="0"/>
              <a:t> for </a:t>
            </a:r>
            <a:r>
              <a:rPr lang="hr-HR" dirty="0" err="1"/>
              <a:t>managers</a:t>
            </a:r>
            <a:r>
              <a:rPr lang="hr-HR" dirty="0"/>
              <a:t> </a:t>
            </a:r>
            <a:r>
              <a:rPr lang="hr-HR" dirty="0" err="1"/>
              <a:t>and</a:t>
            </a:r>
            <a:r>
              <a:rPr lang="hr-HR" dirty="0"/>
              <a:t> </a:t>
            </a:r>
            <a:r>
              <a:rPr lang="hr-HR" dirty="0" err="1"/>
              <a:t>persons</a:t>
            </a:r>
            <a:r>
              <a:rPr lang="hr-HR" dirty="0"/>
              <a:t> </a:t>
            </a:r>
            <a:r>
              <a:rPr lang="hr-HR" dirty="0" err="1"/>
              <a:t>involved</a:t>
            </a:r>
            <a:r>
              <a:rPr lang="hr-HR" dirty="0"/>
              <a:t> </a:t>
            </a:r>
            <a:r>
              <a:rPr lang="hr-HR" dirty="0" err="1"/>
              <a:t>in</a:t>
            </a:r>
            <a:r>
              <a:rPr lang="hr-HR" dirty="0"/>
              <a:t> the </a:t>
            </a:r>
            <a:r>
              <a:rPr lang="hr-HR" dirty="0" err="1"/>
              <a:t>coordination</a:t>
            </a:r>
            <a:r>
              <a:rPr lang="hr-HR" dirty="0"/>
              <a:t> </a:t>
            </a:r>
            <a:r>
              <a:rPr lang="hr-HR" dirty="0" err="1"/>
              <a:t>of</a:t>
            </a:r>
            <a:r>
              <a:rPr lang="hr-HR" dirty="0"/>
              <a:t> the development </a:t>
            </a:r>
            <a:r>
              <a:rPr lang="hr-HR" dirty="0" err="1"/>
              <a:t>of</a:t>
            </a:r>
            <a:r>
              <a:rPr lang="hr-HR" dirty="0"/>
              <a:t> </a:t>
            </a:r>
            <a:r>
              <a:rPr lang="hr-HR" dirty="0" smtClean="0"/>
              <a:t>FMC </a:t>
            </a:r>
            <a:r>
              <a:rPr lang="hr-HR" dirty="0" err="1"/>
              <a:t>and</a:t>
            </a:r>
            <a:r>
              <a:rPr lang="hr-HR" dirty="0"/>
              <a:t> </a:t>
            </a:r>
            <a:r>
              <a:rPr lang="hr-HR" dirty="0" err="1"/>
              <a:t>internal</a:t>
            </a:r>
            <a:r>
              <a:rPr lang="hr-HR" dirty="0"/>
              <a:t> </a:t>
            </a:r>
            <a:r>
              <a:rPr lang="hr-HR" dirty="0" smtClean="0"/>
              <a:t>audit</a:t>
            </a:r>
            <a:endParaRPr lang="hr-HR" dirty="0"/>
          </a:p>
          <a:p>
            <a:pPr lvl="0" algn="just"/>
            <a:r>
              <a:rPr lang="hr-HR" dirty="0" err="1"/>
              <a:t>preparing</a:t>
            </a:r>
            <a:r>
              <a:rPr lang="hr-HR" dirty="0"/>
              <a:t> the </a:t>
            </a:r>
            <a:r>
              <a:rPr lang="en-US" dirty="0"/>
              <a:t>Consolidated annual report on functioning of </a:t>
            </a:r>
            <a:r>
              <a:rPr lang="hr-HR" dirty="0" smtClean="0"/>
              <a:t>PIFC</a:t>
            </a:r>
            <a:r>
              <a:rPr lang="en-US" dirty="0" smtClean="0"/>
              <a:t> system,</a:t>
            </a:r>
            <a:endParaRPr lang="hr-HR" dirty="0"/>
          </a:p>
          <a:p>
            <a:pPr lvl="0" algn="just"/>
            <a:r>
              <a:rPr lang="en-GB" dirty="0"/>
              <a:t>establishing and </a:t>
            </a:r>
            <a:r>
              <a:rPr lang="hr-HR" dirty="0" err="1"/>
              <a:t>maintaining</a:t>
            </a:r>
            <a:r>
              <a:rPr lang="hr-HR" dirty="0"/>
              <a:t> the </a:t>
            </a:r>
            <a:r>
              <a:rPr lang="hr-HR" dirty="0" err="1"/>
              <a:t>register</a:t>
            </a:r>
            <a:r>
              <a:rPr lang="hr-HR" dirty="0"/>
              <a:t> </a:t>
            </a:r>
            <a:r>
              <a:rPr lang="hr-HR" dirty="0" err="1"/>
              <a:t>of</a:t>
            </a:r>
            <a:r>
              <a:rPr lang="hr-HR" dirty="0"/>
              <a:t> the </a:t>
            </a:r>
            <a:r>
              <a:rPr lang="hr-HR" dirty="0" err="1"/>
              <a:t>internal</a:t>
            </a:r>
            <a:r>
              <a:rPr lang="hr-HR" dirty="0"/>
              <a:t> audit </a:t>
            </a:r>
            <a:r>
              <a:rPr lang="hr-HR" dirty="0" err="1"/>
              <a:t>units</a:t>
            </a:r>
            <a:r>
              <a:rPr lang="mk-MK" dirty="0"/>
              <a:t>, </a:t>
            </a:r>
            <a:r>
              <a:rPr lang="hr-HR" dirty="0" err="1"/>
              <a:t>internal</a:t>
            </a:r>
            <a:r>
              <a:rPr lang="hr-HR" dirty="0"/>
              <a:t> </a:t>
            </a:r>
            <a:r>
              <a:rPr lang="hr-HR" dirty="0" err="1"/>
              <a:t>auditors</a:t>
            </a:r>
            <a:r>
              <a:rPr lang="hr-HR" dirty="0"/>
              <a:t> </a:t>
            </a:r>
            <a:r>
              <a:rPr lang="hr-HR" dirty="0" err="1"/>
              <a:t>and</a:t>
            </a:r>
            <a:r>
              <a:rPr lang="hr-HR" dirty="0"/>
              <a:t> </a:t>
            </a:r>
            <a:r>
              <a:rPr lang="hr-HR" dirty="0" err="1"/>
              <a:t>certified</a:t>
            </a:r>
            <a:r>
              <a:rPr lang="hr-HR" dirty="0"/>
              <a:t> </a:t>
            </a:r>
            <a:r>
              <a:rPr lang="hr-HR" dirty="0" err="1"/>
              <a:t>internal</a:t>
            </a:r>
            <a:r>
              <a:rPr lang="hr-HR" dirty="0"/>
              <a:t> </a:t>
            </a:r>
            <a:r>
              <a:rPr lang="hr-HR" dirty="0" err="1"/>
              <a:t>auditors</a:t>
            </a:r>
            <a:r>
              <a:rPr lang="hr-HR" dirty="0"/>
              <a:t> for the </a:t>
            </a:r>
            <a:r>
              <a:rPr lang="hr-HR" dirty="0" err="1"/>
              <a:t>public</a:t>
            </a:r>
            <a:r>
              <a:rPr lang="hr-HR" dirty="0"/>
              <a:t> </a:t>
            </a:r>
            <a:r>
              <a:rPr lang="hr-HR" dirty="0" err="1"/>
              <a:t>sector</a:t>
            </a:r>
            <a:r>
              <a:rPr lang="hr-HR" dirty="0"/>
              <a:t>,</a:t>
            </a:r>
          </a:p>
          <a:p>
            <a:pPr lvl="0" algn="just"/>
            <a:r>
              <a:rPr lang="en-GB" dirty="0"/>
              <a:t>establishing and </a:t>
            </a:r>
            <a:r>
              <a:rPr lang="hr-HR" dirty="0" err="1"/>
              <a:t>maintaining</a:t>
            </a:r>
            <a:r>
              <a:rPr lang="hr-HR" dirty="0"/>
              <a:t> the </a:t>
            </a:r>
            <a:r>
              <a:rPr lang="hr-HR" dirty="0" err="1"/>
              <a:t>register</a:t>
            </a:r>
            <a:r>
              <a:rPr lang="hr-HR" dirty="0"/>
              <a:t> </a:t>
            </a:r>
            <a:r>
              <a:rPr lang="hr-HR" dirty="0" err="1"/>
              <a:t>of</a:t>
            </a:r>
            <a:r>
              <a:rPr lang="hr-HR" dirty="0"/>
              <a:t> </a:t>
            </a:r>
            <a:r>
              <a:rPr lang="hr-HR" dirty="0" err="1"/>
              <a:t>organizational</a:t>
            </a:r>
            <a:r>
              <a:rPr lang="hr-HR" dirty="0"/>
              <a:t> </a:t>
            </a:r>
            <a:r>
              <a:rPr lang="hr-HR" dirty="0" err="1"/>
              <a:t>units</a:t>
            </a:r>
            <a:r>
              <a:rPr lang="hr-HR" dirty="0"/>
              <a:t> for </a:t>
            </a:r>
            <a:r>
              <a:rPr lang="hr-HR" dirty="0" err="1"/>
              <a:t>financial</a:t>
            </a:r>
            <a:r>
              <a:rPr lang="hr-HR" dirty="0"/>
              <a:t> </a:t>
            </a:r>
            <a:r>
              <a:rPr lang="hr-HR" dirty="0" err="1"/>
              <a:t>matters</a:t>
            </a:r>
            <a:r>
              <a:rPr lang="hr-HR" dirty="0"/>
              <a:t> </a:t>
            </a:r>
            <a:r>
              <a:rPr lang="hr-HR" dirty="0" err="1"/>
              <a:t>and</a:t>
            </a:r>
            <a:r>
              <a:rPr lang="hr-HR" dirty="0"/>
              <a:t> </a:t>
            </a:r>
            <a:r>
              <a:rPr lang="hr-HR" dirty="0" err="1"/>
              <a:t>heads</a:t>
            </a:r>
            <a:r>
              <a:rPr lang="hr-HR" dirty="0"/>
              <a:t> </a:t>
            </a:r>
            <a:r>
              <a:rPr lang="hr-HR" dirty="0" err="1"/>
              <a:t>of</a:t>
            </a:r>
            <a:r>
              <a:rPr lang="hr-HR" dirty="0"/>
              <a:t> </a:t>
            </a:r>
            <a:r>
              <a:rPr lang="hr-HR" dirty="0" err="1"/>
              <a:t>organizational</a:t>
            </a:r>
            <a:r>
              <a:rPr lang="hr-HR" dirty="0"/>
              <a:t> </a:t>
            </a:r>
            <a:r>
              <a:rPr lang="hr-HR" dirty="0" err="1"/>
              <a:t>units</a:t>
            </a:r>
            <a:r>
              <a:rPr lang="hr-HR" dirty="0"/>
              <a:t> for </a:t>
            </a:r>
            <a:r>
              <a:rPr lang="hr-HR" dirty="0" err="1"/>
              <a:t>financial</a:t>
            </a:r>
            <a:r>
              <a:rPr lang="hr-HR" dirty="0"/>
              <a:t> </a:t>
            </a:r>
            <a:r>
              <a:rPr lang="hr-HR" dirty="0" err="1"/>
              <a:t>matters</a:t>
            </a:r>
            <a:r>
              <a:rPr lang="hr-HR" dirty="0"/>
              <a:t>,</a:t>
            </a:r>
          </a:p>
          <a:p>
            <a:pPr lvl="0" algn="just"/>
            <a:r>
              <a:rPr lang="hr-HR" dirty="0" err="1"/>
              <a:t>performing</a:t>
            </a:r>
            <a:r>
              <a:rPr lang="hr-HR" dirty="0"/>
              <a:t> </a:t>
            </a:r>
            <a:r>
              <a:rPr lang="hr-HR" dirty="0" err="1"/>
              <a:t>quality</a:t>
            </a:r>
            <a:r>
              <a:rPr lang="hr-HR" dirty="0"/>
              <a:t> </a:t>
            </a:r>
            <a:r>
              <a:rPr lang="hr-HR" dirty="0" err="1"/>
              <a:t>review</a:t>
            </a:r>
            <a:r>
              <a:rPr lang="hr-HR" dirty="0"/>
              <a:t> </a:t>
            </a:r>
            <a:r>
              <a:rPr lang="hr-HR" dirty="0" err="1"/>
              <a:t>of</a:t>
            </a:r>
            <a:r>
              <a:rPr lang="hr-HR" dirty="0"/>
              <a:t> the development </a:t>
            </a:r>
            <a:r>
              <a:rPr lang="hr-HR" dirty="0" err="1"/>
              <a:t>of</a:t>
            </a:r>
            <a:r>
              <a:rPr lang="hr-HR" dirty="0"/>
              <a:t> the </a:t>
            </a:r>
            <a:r>
              <a:rPr lang="hr-HR" dirty="0" err="1"/>
              <a:t>internal</a:t>
            </a:r>
            <a:r>
              <a:rPr lang="hr-HR" dirty="0"/>
              <a:t> </a:t>
            </a:r>
            <a:r>
              <a:rPr lang="hr-HR" dirty="0" err="1"/>
              <a:t>control</a:t>
            </a:r>
            <a:r>
              <a:rPr lang="hr-HR" dirty="0"/>
              <a:t> system for the </a:t>
            </a:r>
            <a:r>
              <a:rPr lang="hr-HR" dirty="0" err="1"/>
              <a:t>purpose</a:t>
            </a:r>
            <a:r>
              <a:rPr lang="hr-HR" dirty="0"/>
              <a:t> </a:t>
            </a:r>
            <a:r>
              <a:rPr lang="hr-HR" dirty="0" err="1"/>
              <a:t>of</a:t>
            </a:r>
            <a:r>
              <a:rPr lang="hr-HR" dirty="0"/>
              <a:t> </a:t>
            </a:r>
            <a:r>
              <a:rPr lang="hr-HR" dirty="0" err="1"/>
              <a:t>appropriate</a:t>
            </a:r>
            <a:r>
              <a:rPr lang="hr-HR" dirty="0"/>
              <a:t> monitoring </a:t>
            </a:r>
            <a:r>
              <a:rPr lang="hr-HR" dirty="0" err="1"/>
              <a:t>of</a:t>
            </a:r>
            <a:r>
              <a:rPr lang="hr-HR" dirty="0"/>
              <a:t> the development </a:t>
            </a:r>
            <a:r>
              <a:rPr lang="hr-HR" dirty="0" err="1"/>
              <a:t>within</a:t>
            </a:r>
            <a:r>
              <a:rPr lang="hr-HR" dirty="0"/>
              <a:t> the </a:t>
            </a:r>
            <a:r>
              <a:rPr lang="hr-HR" dirty="0" err="1"/>
              <a:t>budget</a:t>
            </a:r>
            <a:r>
              <a:rPr lang="hr-HR" dirty="0"/>
              <a:t> </a:t>
            </a:r>
            <a:r>
              <a:rPr lang="hr-HR" dirty="0" err="1"/>
              <a:t>users</a:t>
            </a:r>
            <a:r>
              <a:rPr lang="hr-HR" dirty="0"/>
              <a:t> </a:t>
            </a:r>
            <a:r>
              <a:rPr lang="hr-HR" dirty="0" err="1"/>
              <a:t>and</a:t>
            </a:r>
            <a:r>
              <a:rPr lang="hr-HR" dirty="0"/>
              <a:t> </a:t>
            </a:r>
            <a:r>
              <a:rPr lang="hr-HR" dirty="0" err="1"/>
              <a:t>gathering</a:t>
            </a:r>
            <a:r>
              <a:rPr lang="hr-HR" dirty="0"/>
              <a:t> </a:t>
            </a:r>
            <a:r>
              <a:rPr lang="hr-HR" dirty="0" err="1"/>
              <a:t>information</a:t>
            </a:r>
            <a:r>
              <a:rPr lang="hr-HR" dirty="0"/>
              <a:t> for </a:t>
            </a:r>
            <a:r>
              <a:rPr lang="hr-HR" dirty="0" err="1"/>
              <a:t>improvement</a:t>
            </a:r>
            <a:r>
              <a:rPr lang="hr-HR" dirty="0"/>
              <a:t>,</a:t>
            </a:r>
          </a:p>
          <a:p>
            <a:pPr lvl="0" algn="just"/>
            <a:r>
              <a:rPr lang="hr-HR" dirty="0" err="1"/>
              <a:t>performing</a:t>
            </a:r>
            <a:r>
              <a:rPr lang="hr-HR" dirty="0"/>
              <a:t> the </a:t>
            </a:r>
            <a:r>
              <a:rPr lang="hr-HR" dirty="0" err="1"/>
              <a:t>quality</a:t>
            </a:r>
            <a:r>
              <a:rPr lang="hr-HR" dirty="0"/>
              <a:t> </a:t>
            </a:r>
            <a:r>
              <a:rPr lang="hr-HR" dirty="0" err="1"/>
              <a:t>checks</a:t>
            </a:r>
            <a:r>
              <a:rPr lang="hr-HR" dirty="0"/>
              <a:t>  </a:t>
            </a:r>
            <a:r>
              <a:rPr lang="hr-HR" dirty="0" err="1"/>
              <a:t>of</a:t>
            </a:r>
            <a:r>
              <a:rPr lang="hr-HR" dirty="0"/>
              <a:t> </a:t>
            </a:r>
            <a:r>
              <a:rPr lang="hr-HR" dirty="0" err="1"/>
              <a:t>internal</a:t>
            </a:r>
            <a:r>
              <a:rPr lang="hr-HR" dirty="0"/>
              <a:t> audit </a:t>
            </a:r>
            <a:r>
              <a:rPr lang="hr-HR" dirty="0" err="1"/>
              <a:t>activities</a:t>
            </a:r>
            <a:r>
              <a:rPr lang="hr-HR" dirty="0"/>
              <a:t>.</a:t>
            </a:r>
          </a:p>
          <a:p>
            <a:endParaRPr lang="hr-HR" dirty="0"/>
          </a:p>
        </p:txBody>
      </p:sp>
    </p:spTree>
    <p:extLst>
      <p:ext uri="{BB962C8B-B14F-4D97-AF65-F5344CB8AC3E}">
        <p14:creationId xmlns:p14="http://schemas.microsoft.com/office/powerpoint/2010/main" val="2735749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729916" y="971383"/>
            <a:ext cx="11205410" cy="5068842"/>
          </a:xfrm>
        </p:spPr>
        <p:txBody>
          <a:bodyPr>
            <a:normAutofit/>
          </a:bodyPr>
          <a:lstStyle/>
          <a:p>
            <a:pPr marL="0" indent="0" algn="ctr">
              <a:buNone/>
            </a:pPr>
            <a:r>
              <a:rPr lang="en-GB" dirty="0"/>
              <a:t>Annual Report on</a:t>
            </a:r>
            <a:r>
              <a:rPr lang="en-GB" b="1" dirty="0"/>
              <a:t> </a:t>
            </a:r>
            <a:r>
              <a:rPr lang="en-GB" dirty="0"/>
              <a:t>the Functioning of the 2020 Public Internal Financial Control System</a:t>
            </a:r>
            <a:r>
              <a:rPr lang="en-GB" dirty="0" smtClean="0"/>
              <a:t>.</a:t>
            </a:r>
          </a:p>
          <a:p>
            <a:pPr marL="0" indent="0">
              <a:buNone/>
            </a:pPr>
            <a:endParaRPr lang="en-GB" dirty="0"/>
          </a:p>
          <a:p>
            <a:pPr marL="0" indent="0" algn="just">
              <a:buNone/>
            </a:pPr>
            <a:r>
              <a:rPr lang="en-GB" dirty="0"/>
              <a:t>2. All ministries are entrusted, to submit to the Government, </a:t>
            </a:r>
            <a:r>
              <a:rPr lang="en-GB" dirty="0" smtClean="0">
                <a:effectLst>
                  <a:outerShdw blurRad="38100" dist="38100" dir="2700000" algn="tl">
                    <a:srgbClr val="000000">
                      <a:alpha val="43137"/>
                    </a:srgbClr>
                  </a:outerShdw>
                </a:effectLst>
              </a:rPr>
              <a:t>a </a:t>
            </a:r>
            <a:r>
              <a:rPr lang="en-GB" dirty="0">
                <a:effectLst>
                  <a:outerShdw blurRad="38100" dist="38100" dir="2700000" algn="tl">
                    <a:srgbClr val="000000">
                      <a:alpha val="43137"/>
                    </a:srgbClr>
                  </a:outerShdw>
                </a:effectLst>
              </a:rPr>
              <a:t>Plan for Organization of the Internal Audit</a:t>
            </a:r>
            <a:r>
              <a:rPr lang="en-GB" dirty="0"/>
              <a:t>, being  </a:t>
            </a:r>
            <a:r>
              <a:rPr lang="en-GB" dirty="0">
                <a:effectLst>
                  <a:outerShdw blurRad="38100" dist="38100" dir="2700000" algn="tl">
                    <a:srgbClr val="000000">
                      <a:alpha val="43137"/>
                    </a:srgbClr>
                  </a:outerShdw>
                </a:effectLst>
              </a:rPr>
              <a:t>prepared on the basis of carried out functional analysis of the ministry as parent budget user, having in mind the number of employees and the budget of the ministry itself, the affiliated bodies , the second line budget users and the public  enterprises and state-owned joint stock companies under their competence</a:t>
            </a:r>
            <a:r>
              <a:rPr lang="en-GB" dirty="0"/>
              <a:t>, wherein they will have to perform internal audit, </a:t>
            </a:r>
            <a:r>
              <a:rPr lang="en-GB" dirty="0">
                <a:effectLst>
                  <a:outerShdw blurRad="38100" dist="38100" dir="2700000" algn="tl">
                    <a:srgbClr val="000000">
                      <a:alpha val="43137"/>
                    </a:srgbClr>
                  </a:outerShdw>
                </a:effectLst>
              </a:rPr>
              <a:t>if they do not have their own internal audit unit or if in case the unit is non-functional</a:t>
            </a:r>
            <a:r>
              <a:rPr lang="en-GB" dirty="0"/>
              <a:t>.</a:t>
            </a:r>
            <a:endParaRPr lang="hr-HR" dirty="0"/>
          </a:p>
          <a:p>
            <a:pPr marL="0" indent="0">
              <a:buNone/>
            </a:pPr>
            <a:endParaRPr lang="hr-HR" dirty="0"/>
          </a:p>
          <a:p>
            <a:pPr marL="0" indent="0">
              <a:buNone/>
            </a:pPr>
            <a:endParaRPr lang="en-US" dirty="0" smtClean="0"/>
          </a:p>
        </p:txBody>
      </p:sp>
      <p:sp>
        <p:nvSpPr>
          <p:cNvPr id="4" name="Rezervirano mjesto broja slajda 3"/>
          <p:cNvSpPr>
            <a:spLocks noGrp="1"/>
          </p:cNvSpPr>
          <p:nvPr>
            <p:ph type="sldNum" sz="quarter" idx="12"/>
          </p:nvPr>
        </p:nvSpPr>
        <p:spPr/>
        <p:txBody>
          <a:bodyPr/>
          <a:lstStyle/>
          <a:p>
            <a:fld id="{39B656E2-6D99-4623-ADDD-8BE5644C3BE7}" type="slidenum">
              <a:rPr lang="en-US" smtClean="0"/>
              <a:t>2</a:t>
            </a:fld>
            <a:endParaRPr lang="en-US"/>
          </a:p>
        </p:txBody>
      </p:sp>
      <p:grpSp>
        <p:nvGrpSpPr>
          <p:cNvPr id="5" name="Group 24"/>
          <p:cNvGrpSpPr/>
          <p:nvPr/>
        </p:nvGrpSpPr>
        <p:grpSpPr>
          <a:xfrm>
            <a:off x="4067685" y="6040225"/>
            <a:ext cx="4256410" cy="632249"/>
            <a:chOff x="3277275" y="6033613"/>
            <a:chExt cx="4256410" cy="632249"/>
          </a:xfrm>
        </p:grpSpPr>
        <p:pic>
          <p:nvPicPr>
            <p:cNvPr id="6"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275" y="6257395"/>
              <a:ext cx="517554" cy="345182"/>
            </a:xfrm>
            <a:prstGeom prst="rect">
              <a:avLst/>
            </a:prstGeom>
          </p:spPr>
        </p:pic>
        <p:pic>
          <p:nvPicPr>
            <p:cNvPr id="7"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210" y="6033613"/>
              <a:ext cx="843475" cy="632249"/>
            </a:xfrm>
            <a:prstGeom prst="rect">
              <a:avLst/>
            </a:prstGeom>
          </p:spPr>
        </p:pic>
        <p:sp>
          <p:nvSpPr>
            <p:cNvPr id="8" name="TextBox 23"/>
            <p:cNvSpPr txBox="1"/>
            <p:nvPr/>
          </p:nvSpPr>
          <p:spPr>
            <a:xfrm>
              <a:off x="3794830" y="6256731"/>
              <a:ext cx="3172414" cy="276999"/>
            </a:xfrm>
            <a:prstGeom prst="rect">
              <a:avLst/>
            </a:prstGeom>
            <a:noFill/>
          </p:spPr>
          <p:txBody>
            <a:bodyPr wrap="square" rtlCol="0">
              <a:spAutoFit/>
            </a:bodyPr>
            <a:lstStyle/>
            <a:p>
              <a:pPr algn="ctr"/>
              <a:r>
                <a:rPr lang="en-US" sz="1200" b="1" dirty="0" smtClean="0"/>
                <a:t>This project is funded by the European Union</a:t>
              </a:r>
              <a:endParaRPr lang="en-US" sz="1200" b="1" dirty="0"/>
            </a:p>
          </p:txBody>
        </p:sp>
      </p:grpSp>
    </p:spTree>
    <p:extLst>
      <p:ext uri="{BB962C8B-B14F-4D97-AF65-F5344CB8AC3E}">
        <p14:creationId xmlns:p14="http://schemas.microsoft.com/office/powerpoint/2010/main" val="966822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11382" y="665018"/>
            <a:ext cx="10058400" cy="6096000"/>
          </a:xfrm>
          <a:prstGeom prst="rect">
            <a:avLst/>
          </a:prstGeom>
        </p:spPr>
      </p:pic>
    </p:spTree>
    <p:extLst>
      <p:ext uri="{BB962C8B-B14F-4D97-AF65-F5344CB8AC3E}">
        <p14:creationId xmlns:p14="http://schemas.microsoft.com/office/powerpoint/2010/main" val="4202782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PIFC Council</a:t>
            </a:r>
            <a:endParaRPr lang="hr-HR" dirty="0"/>
          </a:p>
        </p:txBody>
      </p:sp>
      <p:sp>
        <p:nvSpPr>
          <p:cNvPr id="3" name="Content Placeholder 2"/>
          <p:cNvSpPr>
            <a:spLocks noGrp="1"/>
          </p:cNvSpPr>
          <p:nvPr>
            <p:ph idx="1"/>
          </p:nvPr>
        </p:nvSpPr>
        <p:spPr/>
        <p:txBody>
          <a:bodyPr>
            <a:normAutofit fontScale="92500" lnSpcReduction="10000"/>
          </a:bodyPr>
          <a:lstStyle/>
          <a:p>
            <a:r>
              <a:rPr lang="hr-HR" dirty="0"/>
              <a:t>for the </a:t>
            </a:r>
            <a:r>
              <a:rPr lang="hr-HR" dirty="0" err="1"/>
              <a:t>purpose</a:t>
            </a:r>
            <a:r>
              <a:rPr lang="hr-HR" dirty="0"/>
              <a:t> </a:t>
            </a:r>
            <a:r>
              <a:rPr lang="hr-HR" dirty="0" err="1"/>
              <a:t>of</a:t>
            </a:r>
            <a:r>
              <a:rPr lang="hr-HR" dirty="0"/>
              <a:t> </a:t>
            </a:r>
            <a:r>
              <a:rPr lang="hr-HR" dirty="0" err="1"/>
              <a:t>promoting</a:t>
            </a:r>
            <a:r>
              <a:rPr lang="hr-HR" dirty="0"/>
              <a:t> the development </a:t>
            </a:r>
            <a:r>
              <a:rPr lang="hr-HR" dirty="0" err="1"/>
              <a:t>of</a:t>
            </a:r>
            <a:r>
              <a:rPr lang="hr-HR" dirty="0"/>
              <a:t> </a:t>
            </a:r>
            <a:r>
              <a:rPr lang="hr-HR" dirty="0" smtClean="0"/>
              <a:t>FMC </a:t>
            </a:r>
            <a:r>
              <a:rPr lang="hr-HR" dirty="0" err="1" smtClean="0"/>
              <a:t>and</a:t>
            </a:r>
            <a:r>
              <a:rPr lang="hr-HR" dirty="0" smtClean="0"/>
              <a:t> </a:t>
            </a:r>
            <a:r>
              <a:rPr lang="hr-HR" dirty="0" err="1"/>
              <a:t>internal</a:t>
            </a:r>
            <a:r>
              <a:rPr lang="hr-HR" dirty="0"/>
              <a:t> audit </a:t>
            </a:r>
            <a:r>
              <a:rPr lang="hr-HR" dirty="0" err="1"/>
              <a:t>in</a:t>
            </a:r>
            <a:r>
              <a:rPr lang="hr-HR" dirty="0"/>
              <a:t> the </a:t>
            </a:r>
            <a:r>
              <a:rPr lang="hr-HR" dirty="0" err="1"/>
              <a:t>public</a:t>
            </a:r>
            <a:r>
              <a:rPr lang="hr-HR" dirty="0"/>
              <a:t> </a:t>
            </a:r>
            <a:r>
              <a:rPr lang="hr-HR" dirty="0" err="1"/>
              <a:t>sector</a:t>
            </a:r>
            <a:r>
              <a:rPr lang="hr-HR" dirty="0"/>
              <a:t>. </a:t>
            </a:r>
            <a:endParaRPr lang="hr-HR" dirty="0" smtClean="0"/>
          </a:p>
          <a:p>
            <a:r>
              <a:rPr lang="hr-HR" dirty="0" smtClean="0"/>
              <a:t>The </a:t>
            </a:r>
            <a:r>
              <a:rPr lang="hr-HR" dirty="0"/>
              <a:t>Council </a:t>
            </a:r>
            <a:r>
              <a:rPr lang="hr-HR" dirty="0" err="1"/>
              <a:t>shall</a:t>
            </a:r>
            <a:r>
              <a:rPr lang="hr-HR" dirty="0"/>
              <a:t> </a:t>
            </a:r>
            <a:r>
              <a:rPr lang="hr-HR" dirty="0" err="1"/>
              <a:t>be</a:t>
            </a:r>
            <a:r>
              <a:rPr lang="hr-HR" dirty="0"/>
              <a:t> </a:t>
            </a:r>
            <a:r>
              <a:rPr lang="hr-HR" dirty="0" err="1"/>
              <a:t>an</a:t>
            </a:r>
            <a:r>
              <a:rPr lang="hr-HR" dirty="0"/>
              <a:t> </a:t>
            </a:r>
            <a:r>
              <a:rPr lang="hr-HR" dirty="0" err="1"/>
              <a:t>advisory</a:t>
            </a:r>
            <a:r>
              <a:rPr lang="hr-HR" dirty="0"/>
              <a:t> </a:t>
            </a:r>
            <a:r>
              <a:rPr lang="hr-HR" dirty="0" err="1"/>
              <a:t>body</a:t>
            </a:r>
            <a:r>
              <a:rPr lang="hr-HR" dirty="0"/>
              <a:t> to the </a:t>
            </a:r>
            <a:r>
              <a:rPr lang="hr-HR" dirty="0" err="1"/>
              <a:t>Minister</a:t>
            </a:r>
            <a:r>
              <a:rPr lang="hr-HR" dirty="0"/>
              <a:t> </a:t>
            </a:r>
            <a:r>
              <a:rPr lang="hr-HR" dirty="0" err="1"/>
              <a:t>of</a:t>
            </a:r>
            <a:r>
              <a:rPr lang="hr-HR" dirty="0"/>
              <a:t> </a:t>
            </a:r>
            <a:r>
              <a:rPr lang="hr-HR" dirty="0" err="1"/>
              <a:t>Finance</a:t>
            </a:r>
            <a:r>
              <a:rPr lang="hr-HR" dirty="0"/>
              <a:t>, </a:t>
            </a:r>
            <a:r>
              <a:rPr lang="hr-HR" dirty="0" err="1"/>
              <a:t>without</a:t>
            </a:r>
            <a:r>
              <a:rPr lang="hr-HR" dirty="0"/>
              <a:t> </a:t>
            </a:r>
            <a:r>
              <a:rPr lang="hr-HR" dirty="0" err="1"/>
              <a:t>any</a:t>
            </a:r>
            <a:r>
              <a:rPr lang="hr-HR" dirty="0"/>
              <a:t> management </a:t>
            </a:r>
            <a:r>
              <a:rPr lang="hr-HR" dirty="0" err="1"/>
              <a:t>authorities</a:t>
            </a:r>
            <a:r>
              <a:rPr lang="hr-HR" dirty="0"/>
              <a:t>.</a:t>
            </a:r>
          </a:p>
          <a:p>
            <a:r>
              <a:rPr lang="hr-HR" dirty="0" smtClean="0"/>
              <a:t>By </a:t>
            </a:r>
            <a:r>
              <a:rPr lang="hr-HR" dirty="0"/>
              <a:t>the </a:t>
            </a:r>
            <a:r>
              <a:rPr lang="hr-HR" dirty="0" err="1"/>
              <a:t>proposal</a:t>
            </a:r>
            <a:r>
              <a:rPr lang="hr-HR" dirty="0"/>
              <a:t> </a:t>
            </a:r>
            <a:r>
              <a:rPr lang="hr-HR" dirty="0" err="1"/>
              <a:t>of</a:t>
            </a:r>
            <a:r>
              <a:rPr lang="hr-HR" dirty="0"/>
              <a:t> the </a:t>
            </a:r>
            <a:r>
              <a:rPr lang="hr-HR" dirty="0" err="1"/>
              <a:t>Minister</a:t>
            </a:r>
            <a:r>
              <a:rPr lang="hr-HR" dirty="0"/>
              <a:t> </a:t>
            </a:r>
            <a:r>
              <a:rPr lang="hr-HR" dirty="0" err="1"/>
              <a:t>of</a:t>
            </a:r>
            <a:r>
              <a:rPr lang="hr-HR" dirty="0"/>
              <a:t> </a:t>
            </a:r>
            <a:r>
              <a:rPr lang="hr-HR" dirty="0" err="1"/>
              <a:t>Finance</a:t>
            </a:r>
            <a:r>
              <a:rPr lang="hr-HR" dirty="0"/>
              <a:t>, the </a:t>
            </a:r>
            <a:r>
              <a:rPr lang="hr-HR" dirty="0" err="1" smtClean="0"/>
              <a:t>Government</a:t>
            </a:r>
            <a:r>
              <a:rPr lang="hr-HR" dirty="0" smtClean="0"/>
              <a:t> </a:t>
            </a:r>
            <a:r>
              <a:rPr lang="hr-HR" dirty="0" err="1"/>
              <a:t>shall</a:t>
            </a:r>
            <a:r>
              <a:rPr lang="hr-HR" dirty="0"/>
              <a:t> </a:t>
            </a:r>
            <a:r>
              <a:rPr lang="hr-HR" dirty="0" err="1"/>
              <a:t>appoint</a:t>
            </a:r>
            <a:r>
              <a:rPr lang="hr-HR" dirty="0"/>
              <a:t> </a:t>
            </a:r>
            <a:r>
              <a:rPr lang="hr-HR" dirty="0" err="1"/>
              <a:t>and</a:t>
            </a:r>
            <a:r>
              <a:rPr lang="hr-HR" dirty="0"/>
              <a:t> </a:t>
            </a:r>
            <a:r>
              <a:rPr lang="hr-HR" dirty="0" err="1"/>
              <a:t>dismiss</a:t>
            </a:r>
            <a:r>
              <a:rPr lang="hr-HR" dirty="0"/>
              <a:t> the </a:t>
            </a:r>
            <a:r>
              <a:rPr lang="hr-HR" dirty="0" err="1"/>
              <a:t>members</a:t>
            </a:r>
            <a:r>
              <a:rPr lang="hr-HR" dirty="0"/>
              <a:t> </a:t>
            </a:r>
            <a:r>
              <a:rPr lang="hr-HR" dirty="0" err="1"/>
              <a:t>of</a:t>
            </a:r>
            <a:r>
              <a:rPr lang="hr-HR" dirty="0"/>
              <a:t> the Council.</a:t>
            </a:r>
          </a:p>
          <a:p>
            <a:r>
              <a:rPr lang="hr-HR" dirty="0" smtClean="0"/>
              <a:t>The </a:t>
            </a:r>
            <a:r>
              <a:rPr lang="hr-HR" dirty="0" err="1"/>
              <a:t>Minister</a:t>
            </a:r>
            <a:r>
              <a:rPr lang="hr-HR" dirty="0"/>
              <a:t> </a:t>
            </a:r>
            <a:r>
              <a:rPr lang="hr-HR" dirty="0" err="1"/>
              <a:t>of</a:t>
            </a:r>
            <a:r>
              <a:rPr lang="hr-HR" dirty="0"/>
              <a:t> </a:t>
            </a:r>
            <a:r>
              <a:rPr lang="hr-HR" dirty="0" err="1"/>
              <a:t>Finance</a:t>
            </a:r>
            <a:r>
              <a:rPr lang="hr-HR" dirty="0"/>
              <a:t> </a:t>
            </a:r>
            <a:r>
              <a:rPr lang="hr-HR" dirty="0" err="1"/>
              <a:t>shall</a:t>
            </a:r>
            <a:r>
              <a:rPr lang="hr-HR" dirty="0"/>
              <a:t> </a:t>
            </a:r>
            <a:r>
              <a:rPr lang="hr-HR" dirty="0" err="1"/>
              <a:t>be</a:t>
            </a:r>
            <a:r>
              <a:rPr lang="hr-HR" dirty="0"/>
              <a:t> the </a:t>
            </a:r>
            <a:r>
              <a:rPr lang="hr-HR" dirty="0" err="1"/>
              <a:t>chairman</a:t>
            </a:r>
            <a:r>
              <a:rPr lang="hr-HR" dirty="0"/>
              <a:t> </a:t>
            </a:r>
            <a:r>
              <a:rPr lang="hr-HR" dirty="0" err="1"/>
              <a:t>of</a:t>
            </a:r>
            <a:r>
              <a:rPr lang="hr-HR" dirty="0"/>
              <a:t> the Council. </a:t>
            </a:r>
            <a:endParaRPr lang="hr-HR" dirty="0" smtClean="0"/>
          </a:p>
          <a:p>
            <a:r>
              <a:rPr lang="hr-HR" dirty="0" smtClean="0"/>
              <a:t>Members </a:t>
            </a:r>
            <a:r>
              <a:rPr lang="hr-HR" dirty="0" err="1"/>
              <a:t>of</a:t>
            </a:r>
            <a:r>
              <a:rPr lang="hr-HR" dirty="0"/>
              <a:t> the Council </a:t>
            </a:r>
            <a:r>
              <a:rPr lang="hr-HR" dirty="0" err="1"/>
              <a:t>shall</a:t>
            </a:r>
            <a:r>
              <a:rPr lang="hr-HR" dirty="0"/>
              <a:t> </a:t>
            </a:r>
            <a:r>
              <a:rPr lang="hr-HR" dirty="0" err="1"/>
              <a:t>be</a:t>
            </a:r>
            <a:r>
              <a:rPr lang="hr-HR" dirty="0"/>
              <a:t> </a:t>
            </a:r>
            <a:r>
              <a:rPr lang="hr-HR" dirty="0" err="1"/>
              <a:t>appointed</a:t>
            </a:r>
            <a:r>
              <a:rPr lang="hr-HR" dirty="0"/>
              <a:t> </a:t>
            </a:r>
            <a:r>
              <a:rPr lang="hr-HR" dirty="0" err="1"/>
              <a:t>among</a:t>
            </a:r>
            <a:r>
              <a:rPr lang="hr-HR" dirty="0"/>
              <a:t> the </a:t>
            </a:r>
            <a:r>
              <a:rPr lang="hr-HR" dirty="0" err="1"/>
              <a:t>persons</a:t>
            </a:r>
            <a:r>
              <a:rPr lang="hr-HR" dirty="0"/>
              <a:t> </a:t>
            </a:r>
            <a:r>
              <a:rPr lang="hr-HR" dirty="0" err="1"/>
              <a:t>possessing</a:t>
            </a:r>
            <a:r>
              <a:rPr lang="hr-HR" dirty="0"/>
              <a:t> </a:t>
            </a:r>
            <a:r>
              <a:rPr lang="hr-HR" dirty="0" err="1"/>
              <a:t>knowledge</a:t>
            </a:r>
            <a:r>
              <a:rPr lang="hr-HR" dirty="0"/>
              <a:t> </a:t>
            </a:r>
            <a:r>
              <a:rPr lang="hr-HR" dirty="0" err="1"/>
              <a:t>and</a:t>
            </a:r>
            <a:r>
              <a:rPr lang="hr-HR" dirty="0"/>
              <a:t> </a:t>
            </a:r>
            <a:r>
              <a:rPr lang="hr-HR" dirty="0" err="1"/>
              <a:t>experience</a:t>
            </a:r>
            <a:r>
              <a:rPr lang="hr-HR" dirty="0"/>
              <a:t> </a:t>
            </a:r>
            <a:r>
              <a:rPr lang="hr-HR" dirty="0" err="1"/>
              <a:t>in</a:t>
            </a:r>
            <a:r>
              <a:rPr lang="hr-HR" dirty="0"/>
              <a:t> the </a:t>
            </a:r>
            <a:r>
              <a:rPr lang="hr-HR" dirty="0" err="1"/>
              <a:t>field</a:t>
            </a:r>
            <a:r>
              <a:rPr lang="hr-HR" dirty="0"/>
              <a:t> </a:t>
            </a:r>
            <a:r>
              <a:rPr lang="hr-HR" dirty="0" err="1"/>
              <a:t>of</a:t>
            </a:r>
            <a:r>
              <a:rPr lang="hr-HR" dirty="0"/>
              <a:t> </a:t>
            </a:r>
            <a:r>
              <a:rPr lang="hr-HR" dirty="0" smtClean="0"/>
              <a:t>FMC, </a:t>
            </a:r>
            <a:r>
              <a:rPr lang="hr-HR" dirty="0" err="1"/>
              <a:t>internal</a:t>
            </a:r>
            <a:r>
              <a:rPr lang="hr-HR" dirty="0"/>
              <a:t> or </a:t>
            </a:r>
            <a:r>
              <a:rPr lang="hr-HR" dirty="0" err="1"/>
              <a:t>external</a:t>
            </a:r>
            <a:r>
              <a:rPr lang="hr-HR" dirty="0"/>
              <a:t> audit, as </a:t>
            </a:r>
            <a:r>
              <a:rPr lang="hr-HR" dirty="0" err="1"/>
              <a:t>well</a:t>
            </a:r>
            <a:r>
              <a:rPr lang="hr-HR" dirty="0"/>
              <a:t> as </a:t>
            </a:r>
            <a:r>
              <a:rPr lang="hr-HR" dirty="0" err="1"/>
              <a:t>among</a:t>
            </a:r>
            <a:r>
              <a:rPr lang="hr-HR" dirty="0"/>
              <a:t> the </a:t>
            </a:r>
            <a:r>
              <a:rPr lang="hr-HR" dirty="0" err="1"/>
              <a:t>heads</a:t>
            </a:r>
            <a:r>
              <a:rPr lang="hr-HR" dirty="0"/>
              <a:t> </a:t>
            </a:r>
            <a:r>
              <a:rPr lang="hr-HR" dirty="0" err="1"/>
              <a:t>of</a:t>
            </a:r>
            <a:r>
              <a:rPr lang="hr-HR" dirty="0"/>
              <a:t> the </a:t>
            </a:r>
            <a:r>
              <a:rPr lang="hr-HR" dirty="0" err="1"/>
              <a:t>public</a:t>
            </a:r>
            <a:r>
              <a:rPr lang="hr-HR" dirty="0"/>
              <a:t> </a:t>
            </a:r>
            <a:r>
              <a:rPr lang="hr-HR" dirty="0" err="1"/>
              <a:t>sector</a:t>
            </a:r>
            <a:r>
              <a:rPr lang="hr-HR" dirty="0"/>
              <a:t> </a:t>
            </a:r>
            <a:r>
              <a:rPr lang="hr-HR" dirty="0" err="1"/>
              <a:t>entities</a:t>
            </a:r>
            <a:r>
              <a:rPr lang="hr-HR" dirty="0"/>
              <a:t>.</a:t>
            </a:r>
          </a:p>
          <a:p>
            <a:r>
              <a:rPr lang="hr-HR" dirty="0" smtClean="0"/>
              <a:t>The </a:t>
            </a:r>
            <a:r>
              <a:rPr lang="hr-HR" dirty="0" err="1"/>
              <a:t>members</a:t>
            </a:r>
            <a:r>
              <a:rPr lang="hr-HR" dirty="0"/>
              <a:t> </a:t>
            </a:r>
            <a:r>
              <a:rPr lang="hr-HR" dirty="0" err="1"/>
              <a:t>of</a:t>
            </a:r>
            <a:r>
              <a:rPr lang="hr-HR" dirty="0"/>
              <a:t> the Council </a:t>
            </a:r>
            <a:r>
              <a:rPr lang="hr-HR" dirty="0" err="1"/>
              <a:t>shall</a:t>
            </a:r>
            <a:r>
              <a:rPr lang="hr-HR" dirty="0"/>
              <a:t> </a:t>
            </a:r>
            <a:r>
              <a:rPr lang="hr-HR" dirty="0" err="1"/>
              <a:t>be</a:t>
            </a:r>
            <a:r>
              <a:rPr lang="hr-HR" dirty="0"/>
              <a:t> </a:t>
            </a:r>
            <a:r>
              <a:rPr lang="hr-HR" dirty="0" err="1"/>
              <a:t>appointed</a:t>
            </a:r>
            <a:r>
              <a:rPr lang="hr-HR" dirty="0"/>
              <a:t> for the period </a:t>
            </a:r>
            <a:r>
              <a:rPr lang="hr-HR" dirty="0" err="1"/>
              <a:t>of</a:t>
            </a:r>
            <a:r>
              <a:rPr lang="hr-HR" dirty="0"/>
              <a:t> </a:t>
            </a:r>
            <a:r>
              <a:rPr lang="hr-HR" dirty="0" err="1"/>
              <a:t>four</a:t>
            </a:r>
            <a:r>
              <a:rPr lang="hr-HR" dirty="0"/>
              <a:t> </a:t>
            </a:r>
            <a:r>
              <a:rPr lang="hr-HR" dirty="0" err="1"/>
              <a:t>years</a:t>
            </a:r>
            <a:r>
              <a:rPr lang="hr-HR" dirty="0"/>
              <a:t>.</a:t>
            </a:r>
          </a:p>
          <a:p>
            <a:endParaRPr lang="hr-HR" dirty="0"/>
          </a:p>
        </p:txBody>
      </p:sp>
    </p:spTree>
    <p:extLst>
      <p:ext uri="{BB962C8B-B14F-4D97-AF65-F5344CB8AC3E}">
        <p14:creationId xmlns:p14="http://schemas.microsoft.com/office/powerpoint/2010/main" val="752778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t>The role </a:t>
            </a:r>
            <a:r>
              <a:rPr lang="hr-HR" sz="3200" dirty="0" err="1" smtClean="0"/>
              <a:t>of</a:t>
            </a:r>
            <a:r>
              <a:rPr lang="hr-HR" sz="3200" dirty="0" smtClean="0"/>
              <a:t> PIFC Council</a:t>
            </a:r>
            <a:endParaRPr lang="hr-HR" sz="3200" dirty="0"/>
          </a:p>
        </p:txBody>
      </p:sp>
      <p:sp>
        <p:nvSpPr>
          <p:cNvPr id="3" name="Content Placeholder 2"/>
          <p:cNvSpPr>
            <a:spLocks noGrp="1"/>
          </p:cNvSpPr>
          <p:nvPr>
            <p:ph idx="1"/>
          </p:nvPr>
        </p:nvSpPr>
        <p:spPr>
          <a:xfrm>
            <a:off x="838199" y="1825625"/>
            <a:ext cx="10644051" cy="4351338"/>
          </a:xfrm>
        </p:spPr>
        <p:txBody>
          <a:bodyPr>
            <a:normAutofit fontScale="92500"/>
          </a:bodyPr>
          <a:lstStyle/>
          <a:p>
            <a:pPr algn="just"/>
            <a:r>
              <a:rPr lang="en-GB" sz="2600" dirty="0" smtClean="0"/>
              <a:t>PIFC Council </a:t>
            </a:r>
            <a:r>
              <a:rPr lang="en-GB" sz="2600" dirty="0"/>
              <a:t>is an advisory body for the Minister of Finance and without any management authorities. </a:t>
            </a:r>
            <a:endParaRPr lang="hr-HR" sz="2600" dirty="0" smtClean="0"/>
          </a:p>
          <a:p>
            <a:pPr algn="just"/>
            <a:r>
              <a:rPr lang="en-GB" sz="2600" dirty="0" smtClean="0"/>
              <a:t>Its </a:t>
            </a:r>
            <a:r>
              <a:rPr lang="en-GB" sz="2600" dirty="0"/>
              <a:t>role is to make recommendations for the development of financial management and control and internal audit. </a:t>
            </a:r>
            <a:endParaRPr lang="hr-HR" sz="2600" dirty="0" smtClean="0"/>
          </a:p>
          <a:p>
            <a:pPr algn="just"/>
            <a:r>
              <a:rPr lang="en-GB" sz="2600" dirty="0" smtClean="0"/>
              <a:t>The </a:t>
            </a:r>
            <a:r>
              <a:rPr lang="en-GB" sz="2600" dirty="0"/>
              <a:t>tasks of the Council are:</a:t>
            </a:r>
            <a:endParaRPr lang="hr-HR" sz="2600" dirty="0"/>
          </a:p>
          <a:p>
            <a:pPr marL="514350" indent="-514350" algn="just">
              <a:buFont typeface="+mj-lt"/>
              <a:buAutoNum type="alphaLcParenR"/>
            </a:pPr>
            <a:r>
              <a:rPr lang="en-GB" sz="2600" dirty="0" smtClean="0"/>
              <a:t>providing </a:t>
            </a:r>
            <a:r>
              <a:rPr lang="en-GB" sz="2600" dirty="0"/>
              <a:t>recommendations for the development of </a:t>
            </a:r>
            <a:r>
              <a:rPr lang="hr-HR" sz="2600" dirty="0" smtClean="0"/>
              <a:t>FMC</a:t>
            </a:r>
            <a:r>
              <a:rPr lang="en-GB" sz="2600" dirty="0" smtClean="0"/>
              <a:t> </a:t>
            </a:r>
            <a:r>
              <a:rPr lang="en-GB" sz="2600" dirty="0"/>
              <a:t>and internal audit,</a:t>
            </a:r>
            <a:endParaRPr lang="hr-HR" sz="2600" dirty="0"/>
          </a:p>
          <a:p>
            <a:pPr marL="514350" indent="-514350" algn="just">
              <a:buFont typeface="+mj-lt"/>
              <a:buAutoNum type="alphaLcParenR"/>
            </a:pPr>
            <a:r>
              <a:rPr lang="en-GB" sz="2600" dirty="0" smtClean="0"/>
              <a:t>follow-up </a:t>
            </a:r>
            <a:r>
              <a:rPr lang="en-GB" sz="2600" dirty="0"/>
              <a:t>of implementation of recommendations, given by the Council and the Ministry of Finance,</a:t>
            </a:r>
            <a:endParaRPr lang="hr-HR" sz="2600" dirty="0"/>
          </a:p>
          <a:p>
            <a:pPr marL="514350" indent="-514350" algn="just">
              <a:buFont typeface="+mj-lt"/>
              <a:buAutoNum type="alphaLcParenR"/>
            </a:pPr>
            <a:r>
              <a:rPr lang="en-GB" sz="2600" dirty="0" smtClean="0"/>
              <a:t>providing </a:t>
            </a:r>
            <a:r>
              <a:rPr lang="en-GB" sz="2600" dirty="0"/>
              <a:t>advices and opinion on the draft of the Consolidated annual report on </a:t>
            </a:r>
            <a:r>
              <a:rPr lang="hr-HR" sz="2600" dirty="0" smtClean="0"/>
              <a:t>PIFC</a:t>
            </a:r>
            <a:r>
              <a:rPr lang="en-GB" sz="2600" dirty="0" smtClean="0"/>
              <a:t> </a:t>
            </a:r>
            <a:r>
              <a:rPr lang="en-GB" sz="2600" dirty="0"/>
              <a:t>system in the public sector prior to its approval by the Minister of Finance and before submitting it to the </a:t>
            </a:r>
            <a:r>
              <a:rPr lang="en-GB" sz="2600" dirty="0" smtClean="0"/>
              <a:t>Government.</a:t>
            </a:r>
            <a:endParaRPr lang="hr-HR" sz="2600" dirty="0"/>
          </a:p>
          <a:p>
            <a:pPr algn="just"/>
            <a:endParaRPr lang="hr-HR" dirty="0"/>
          </a:p>
        </p:txBody>
      </p:sp>
    </p:spTree>
    <p:extLst>
      <p:ext uri="{BB962C8B-B14F-4D97-AF65-F5344CB8AC3E}">
        <p14:creationId xmlns:p14="http://schemas.microsoft.com/office/powerpoint/2010/main" val="3448501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439779" y="2438890"/>
            <a:ext cx="9144000" cy="2387600"/>
          </a:xfrm>
        </p:spPr>
        <p:txBody>
          <a:bodyPr>
            <a:noAutofit/>
          </a:bodyPr>
          <a:lstStyle/>
          <a:p>
            <a:r>
              <a:rPr lang="en-US" sz="4400" b="1" dirty="0">
                <a:solidFill>
                  <a:srgbClr val="002060"/>
                </a:solidFill>
              </a:rPr>
              <a:t>8</a:t>
            </a:r>
            <a:r>
              <a:rPr lang="en-US" sz="4400" b="1" dirty="0" smtClean="0">
                <a:solidFill>
                  <a:srgbClr val="002060"/>
                </a:solidFill>
              </a:rPr>
              <a:t>. </a:t>
            </a:r>
            <a:br>
              <a:rPr lang="en-US" sz="4400" b="1" dirty="0" smtClean="0">
                <a:solidFill>
                  <a:srgbClr val="002060"/>
                </a:solidFill>
              </a:rPr>
            </a:br>
            <a:r>
              <a:rPr lang="hr-HR" sz="4400" b="1" dirty="0" smtClean="0">
                <a:solidFill>
                  <a:srgbClr val="002060"/>
                </a:solidFill>
              </a:rPr>
              <a:t>K</a:t>
            </a:r>
            <a:r>
              <a:rPr lang="en-US" sz="4400" b="1" dirty="0" smtClean="0">
                <a:solidFill>
                  <a:srgbClr val="002060"/>
                </a:solidFill>
              </a:rPr>
              <a:t>ey </a:t>
            </a:r>
            <a:r>
              <a:rPr lang="en-US" sz="4400" b="1" dirty="0">
                <a:solidFill>
                  <a:srgbClr val="002060"/>
                </a:solidFill>
              </a:rPr>
              <a:t>actors in the development of FMC in public sector entities</a:t>
            </a:r>
            <a:br>
              <a:rPr lang="en-US" sz="4400" b="1" dirty="0">
                <a:solidFill>
                  <a:srgbClr val="002060"/>
                </a:solidFill>
              </a:rPr>
            </a:br>
            <a:r>
              <a:rPr lang="hr-HR" sz="4400" b="1" dirty="0" smtClean="0">
                <a:solidFill>
                  <a:srgbClr val="002060"/>
                </a:solidFill>
              </a:rPr>
              <a:t/>
            </a:r>
            <a:br>
              <a:rPr lang="hr-HR" sz="4400" b="1" dirty="0" smtClean="0">
                <a:solidFill>
                  <a:srgbClr val="002060"/>
                </a:solidFill>
              </a:rPr>
            </a:br>
            <a:endParaRPr lang="hr-HR" sz="3200" b="1" dirty="0">
              <a:solidFill>
                <a:srgbClr val="002060"/>
              </a:solidFill>
            </a:endParaRPr>
          </a:p>
        </p:txBody>
      </p:sp>
      <p:grpSp>
        <p:nvGrpSpPr>
          <p:cNvPr id="3" name="Group 24"/>
          <p:cNvGrpSpPr/>
          <p:nvPr/>
        </p:nvGrpSpPr>
        <p:grpSpPr>
          <a:xfrm>
            <a:off x="4310930" y="6020622"/>
            <a:ext cx="4256410" cy="632249"/>
            <a:chOff x="3277275" y="6033613"/>
            <a:chExt cx="4256410" cy="632249"/>
          </a:xfrm>
        </p:grpSpPr>
        <p:pic>
          <p:nvPicPr>
            <p:cNvPr id="4"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275" y="6257395"/>
              <a:ext cx="517554" cy="345182"/>
            </a:xfrm>
            <a:prstGeom prst="rect">
              <a:avLst/>
            </a:prstGeom>
          </p:spPr>
        </p:pic>
        <p:pic>
          <p:nvPicPr>
            <p:cNvPr id="5"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210" y="6033613"/>
              <a:ext cx="843475" cy="632249"/>
            </a:xfrm>
            <a:prstGeom prst="rect">
              <a:avLst/>
            </a:prstGeom>
          </p:spPr>
        </p:pic>
        <p:sp>
          <p:nvSpPr>
            <p:cNvPr id="6" name="TextBox 23"/>
            <p:cNvSpPr txBox="1"/>
            <p:nvPr/>
          </p:nvSpPr>
          <p:spPr>
            <a:xfrm>
              <a:off x="3794830" y="6256731"/>
              <a:ext cx="3172414" cy="276999"/>
            </a:xfrm>
            <a:prstGeom prst="rect">
              <a:avLst/>
            </a:prstGeom>
            <a:noFill/>
          </p:spPr>
          <p:txBody>
            <a:bodyPr wrap="square" rtlCol="0">
              <a:spAutoFit/>
            </a:bodyPr>
            <a:lstStyle/>
            <a:p>
              <a:pPr algn="ctr"/>
              <a:r>
                <a:rPr lang="en-US" sz="1200" b="1" dirty="0" smtClean="0"/>
                <a:t>This project is funded by the European Union</a:t>
              </a:r>
              <a:endParaRPr lang="en-US" sz="1200" b="1" dirty="0"/>
            </a:p>
          </p:txBody>
        </p:sp>
      </p:grpSp>
    </p:spTree>
    <p:extLst>
      <p:ext uri="{BB962C8B-B14F-4D97-AF65-F5344CB8AC3E}">
        <p14:creationId xmlns:p14="http://schemas.microsoft.com/office/powerpoint/2010/main" val="2205478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21632" y="1959048"/>
            <a:ext cx="10515600" cy="4175803"/>
          </a:xfrm>
        </p:spPr>
        <p:txBody>
          <a:bodyPr>
            <a:normAutofit/>
          </a:bodyPr>
          <a:lstStyle/>
          <a:p>
            <a:pPr algn="just"/>
            <a:r>
              <a:rPr lang="hr-HR" dirty="0" err="1" smtClean="0"/>
              <a:t>Accountability</a:t>
            </a:r>
            <a:r>
              <a:rPr lang="hr-HR" dirty="0" smtClean="0"/>
              <a:t> </a:t>
            </a:r>
            <a:r>
              <a:rPr lang="hr-HR" dirty="0" err="1" smtClean="0"/>
              <a:t>of</a:t>
            </a:r>
            <a:r>
              <a:rPr lang="hr-HR" dirty="0" smtClean="0"/>
              <a:t> the </a:t>
            </a:r>
            <a:r>
              <a:rPr lang="hr-HR" dirty="0" err="1" smtClean="0">
                <a:effectLst>
                  <a:outerShdw blurRad="38100" dist="38100" dir="2700000" algn="tl">
                    <a:srgbClr val="000000">
                      <a:alpha val="43137"/>
                    </a:srgbClr>
                  </a:outerShdw>
                </a:effectLst>
              </a:rPr>
              <a:t>head</a:t>
            </a:r>
            <a:r>
              <a:rPr lang="hr-HR" dirty="0" smtClean="0">
                <a:effectLst>
                  <a:outerShdw blurRad="38100" dist="38100" dir="2700000" algn="tl">
                    <a:srgbClr val="000000">
                      <a:alpha val="43137"/>
                    </a:srgbClr>
                  </a:outerShdw>
                </a:effectLst>
              </a:rPr>
              <a:t> </a:t>
            </a:r>
            <a:r>
              <a:rPr lang="hr-HR" dirty="0" err="1" smtClean="0">
                <a:effectLst>
                  <a:outerShdw blurRad="38100" dist="38100" dir="2700000" algn="tl">
                    <a:srgbClr val="000000">
                      <a:alpha val="43137"/>
                    </a:srgbClr>
                  </a:outerShdw>
                </a:effectLst>
              </a:rPr>
              <a:t>of</a:t>
            </a:r>
            <a:r>
              <a:rPr lang="hr-HR" dirty="0" smtClean="0">
                <a:effectLst>
                  <a:outerShdw blurRad="38100" dist="38100" dir="2700000" algn="tl">
                    <a:srgbClr val="000000">
                      <a:alpha val="43137"/>
                    </a:srgbClr>
                  </a:outerShdw>
                </a:effectLst>
              </a:rPr>
              <a:t> </a:t>
            </a:r>
            <a:r>
              <a:rPr lang="hr-HR" dirty="0" err="1" smtClean="0">
                <a:effectLst>
                  <a:outerShdw blurRad="38100" dist="38100" dir="2700000" algn="tl">
                    <a:srgbClr val="000000">
                      <a:alpha val="43137"/>
                    </a:srgbClr>
                  </a:outerShdw>
                </a:effectLst>
              </a:rPr>
              <a:t>public</a:t>
            </a:r>
            <a:r>
              <a:rPr lang="hr-HR" dirty="0" smtClean="0">
                <a:effectLst>
                  <a:outerShdw blurRad="38100" dist="38100" dir="2700000" algn="tl">
                    <a:srgbClr val="000000">
                      <a:alpha val="43137"/>
                    </a:srgbClr>
                  </a:outerShdw>
                </a:effectLst>
              </a:rPr>
              <a:t> </a:t>
            </a:r>
            <a:r>
              <a:rPr lang="hr-HR" dirty="0" err="1" smtClean="0">
                <a:effectLst>
                  <a:outerShdw blurRad="38100" dist="38100" dir="2700000" algn="tl">
                    <a:srgbClr val="000000">
                      <a:alpha val="43137"/>
                    </a:srgbClr>
                  </a:outerShdw>
                </a:effectLst>
              </a:rPr>
              <a:t>sector</a:t>
            </a:r>
            <a:r>
              <a:rPr lang="hr-HR" dirty="0" smtClean="0">
                <a:effectLst>
                  <a:outerShdw blurRad="38100" dist="38100" dir="2700000" algn="tl">
                    <a:srgbClr val="000000">
                      <a:alpha val="43137"/>
                    </a:srgbClr>
                  </a:outerShdw>
                </a:effectLst>
              </a:rPr>
              <a:t> </a:t>
            </a:r>
            <a:r>
              <a:rPr lang="hr-HR" dirty="0" err="1" smtClean="0">
                <a:effectLst>
                  <a:outerShdw blurRad="38100" dist="38100" dir="2700000" algn="tl">
                    <a:srgbClr val="000000">
                      <a:alpha val="43137"/>
                    </a:srgbClr>
                  </a:outerShdw>
                </a:effectLst>
              </a:rPr>
              <a:t>entity</a:t>
            </a:r>
            <a:endParaRPr lang="hr-HR" dirty="0" smtClean="0">
              <a:effectLst>
                <a:outerShdw blurRad="38100" dist="38100" dir="2700000" algn="tl">
                  <a:srgbClr val="000000">
                    <a:alpha val="43137"/>
                  </a:srgbClr>
                </a:outerShdw>
              </a:effectLst>
            </a:endParaRPr>
          </a:p>
          <a:p>
            <a:pPr algn="just"/>
            <a:r>
              <a:rPr lang="hr-HR" dirty="0" err="1" smtClean="0"/>
              <a:t>Delegation</a:t>
            </a:r>
            <a:r>
              <a:rPr lang="hr-HR" dirty="0" smtClean="0"/>
              <a:t> </a:t>
            </a:r>
            <a:r>
              <a:rPr lang="hr-HR" dirty="0" err="1" smtClean="0"/>
              <a:t>of</a:t>
            </a:r>
            <a:r>
              <a:rPr lang="hr-HR" dirty="0" smtClean="0"/>
              <a:t> </a:t>
            </a:r>
            <a:r>
              <a:rPr lang="en-US" dirty="0"/>
              <a:t>Authorities and Responsibilities for </a:t>
            </a:r>
            <a:r>
              <a:rPr lang="en-US" dirty="0" smtClean="0"/>
              <a:t>F</a:t>
            </a:r>
            <a:r>
              <a:rPr lang="hr-HR" dirty="0" smtClean="0"/>
              <a:t>MC</a:t>
            </a:r>
          </a:p>
          <a:p>
            <a:pPr algn="just"/>
            <a:r>
              <a:rPr lang="en-US" dirty="0"/>
              <a:t>Responsibilities of the </a:t>
            </a:r>
            <a:r>
              <a:rPr lang="en-US" dirty="0">
                <a:effectLst>
                  <a:outerShdw blurRad="38100" dist="38100" dir="2700000" algn="tl">
                    <a:srgbClr val="000000">
                      <a:alpha val="43137"/>
                    </a:srgbClr>
                  </a:outerShdw>
                </a:effectLst>
              </a:rPr>
              <a:t>Heads of Internal Organizational Units </a:t>
            </a:r>
            <a:r>
              <a:rPr lang="en-US" dirty="0"/>
              <a:t>in the Public Sector Entity </a:t>
            </a:r>
            <a:endParaRPr lang="hr-HR" dirty="0" smtClean="0"/>
          </a:p>
          <a:p>
            <a:pPr algn="just"/>
            <a:endParaRPr lang="hr-HR" dirty="0"/>
          </a:p>
          <a:p>
            <a:pPr algn="just"/>
            <a:r>
              <a:rPr lang="en-US" dirty="0"/>
              <a:t>Coordinating role of the </a:t>
            </a:r>
            <a:r>
              <a:rPr lang="hr-HR" dirty="0" smtClean="0">
                <a:effectLst>
                  <a:outerShdw blurRad="38100" dist="38100" dir="2700000" algn="tl">
                    <a:srgbClr val="000000">
                      <a:alpha val="43137"/>
                    </a:srgbClr>
                  </a:outerShdw>
                </a:effectLst>
              </a:rPr>
              <a:t>Fi</a:t>
            </a:r>
            <a:r>
              <a:rPr lang="en-US" dirty="0" err="1" smtClean="0">
                <a:effectLst>
                  <a:outerShdw blurRad="38100" dist="38100" dir="2700000" algn="tl">
                    <a:srgbClr val="000000">
                      <a:alpha val="43137"/>
                    </a:srgbClr>
                  </a:outerShdw>
                </a:effectLst>
              </a:rPr>
              <a:t>nance</a:t>
            </a:r>
            <a:r>
              <a:rPr lang="en-US" dirty="0" smtClean="0">
                <a:effectLst>
                  <a:outerShdw blurRad="38100" dist="38100" dir="2700000" algn="tl">
                    <a:srgbClr val="000000">
                      <a:alpha val="43137"/>
                    </a:srgbClr>
                  </a:outerShdw>
                </a:effectLst>
              </a:rPr>
              <a:t> </a:t>
            </a:r>
            <a:r>
              <a:rPr lang="hr-HR" dirty="0" err="1" smtClean="0">
                <a:effectLst>
                  <a:outerShdw blurRad="38100" dist="38100" dir="2700000" algn="tl">
                    <a:srgbClr val="000000">
                      <a:alpha val="43137"/>
                    </a:srgbClr>
                  </a:outerShdw>
                </a:effectLst>
              </a:rPr>
              <a:t>Affairs</a:t>
            </a:r>
            <a:r>
              <a:rPr lang="hr-HR" dirty="0" smtClean="0">
                <a:effectLst>
                  <a:outerShdw blurRad="38100" dist="38100" dir="2700000" algn="tl">
                    <a:srgbClr val="000000">
                      <a:alpha val="43137"/>
                    </a:srgbClr>
                  </a:outerShdw>
                </a:effectLst>
              </a:rPr>
              <a:t> U</a:t>
            </a:r>
            <a:r>
              <a:rPr lang="en-US" dirty="0" smtClean="0">
                <a:effectLst>
                  <a:outerShdw blurRad="38100" dist="38100" dir="2700000" algn="tl">
                    <a:srgbClr val="000000">
                      <a:alpha val="43137"/>
                    </a:srgbClr>
                  </a:outerShdw>
                </a:effectLst>
              </a:rPr>
              <a:t>nit </a:t>
            </a:r>
            <a:endParaRPr lang="hr-HR" dirty="0" smtClean="0">
              <a:effectLst>
                <a:outerShdw blurRad="38100" dist="38100" dir="2700000" algn="tl">
                  <a:srgbClr val="000000">
                    <a:alpha val="43137"/>
                  </a:srgbClr>
                </a:outerShdw>
              </a:effectLst>
            </a:endParaRPr>
          </a:p>
          <a:p>
            <a:pPr algn="just"/>
            <a:r>
              <a:rPr lang="en-US" dirty="0">
                <a:effectLst>
                  <a:outerShdw blurRad="38100" dist="38100" dir="2700000" algn="tl">
                    <a:srgbClr val="000000">
                      <a:alpha val="43137"/>
                    </a:srgbClr>
                  </a:outerShdw>
                </a:effectLst>
              </a:rPr>
              <a:t>Internal audit </a:t>
            </a:r>
            <a:r>
              <a:rPr lang="en-US" dirty="0"/>
              <a:t>assesses the FMC system and makes recommendations for its improvement</a:t>
            </a:r>
            <a:endParaRPr lang="hr-HR" dirty="0"/>
          </a:p>
        </p:txBody>
      </p:sp>
      <p:sp>
        <p:nvSpPr>
          <p:cNvPr id="4" name="Rezervirano mjesto broja slajda 3"/>
          <p:cNvSpPr>
            <a:spLocks noGrp="1"/>
          </p:cNvSpPr>
          <p:nvPr>
            <p:ph type="sldNum" sz="quarter" idx="12"/>
          </p:nvPr>
        </p:nvSpPr>
        <p:spPr/>
        <p:txBody>
          <a:bodyPr/>
          <a:lstStyle/>
          <a:p>
            <a:fld id="{39B656E2-6D99-4623-ADDD-8BE5644C3BE7}" type="slidenum">
              <a:rPr lang="en-US" smtClean="0"/>
              <a:t>24</a:t>
            </a:fld>
            <a:endParaRPr lang="en-US"/>
          </a:p>
        </p:txBody>
      </p:sp>
      <p:sp>
        <p:nvSpPr>
          <p:cNvPr id="5" name="Naslov 1"/>
          <p:cNvSpPr>
            <a:spLocks noGrp="1"/>
          </p:cNvSpPr>
          <p:nvPr>
            <p:ph type="title"/>
          </p:nvPr>
        </p:nvSpPr>
        <p:spPr>
          <a:xfrm>
            <a:off x="621632" y="410368"/>
            <a:ext cx="10515600" cy="1325563"/>
          </a:xfrm>
        </p:spPr>
        <p:txBody>
          <a:bodyPr>
            <a:normAutofit/>
          </a:bodyPr>
          <a:lstStyle/>
          <a:p>
            <a:r>
              <a:rPr lang="en-US" sz="3200" b="1" dirty="0">
                <a:solidFill>
                  <a:srgbClr val="002060"/>
                </a:solidFill>
              </a:rPr>
              <a:t>What internal auditors need to </a:t>
            </a:r>
            <a:r>
              <a:rPr lang="en-US" sz="3200" b="1" dirty="0" smtClean="0">
                <a:solidFill>
                  <a:srgbClr val="002060"/>
                </a:solidFill>
              </a:rPr>
              <a:t>know?</a:t>
            </a:r>
            <a:endParaRPr lang="hr-HR" sz="3200" b="1" dirty="0">
              <a:solidFill>
                <a:srgbClr val="002060"/>
              </a:solidFill>
            </a:endParaRPr>
          </a:p>
        </p:txBody>
      </p:sp>
      <p:grpSp>
        <p:nvGrpSpPr>
          <p:cNvPr id="6" name="Group 24"/>
          <p:cNvGrpSpPr/>
          <p:nvPr/>
        </p:nvGrpSpPr>
        <p:grpSpPr>
          <a:xfrm>
            <a:off x="4310930" y="6020622"/>
            <a:ext cx="4256410" cy="632249"/>
            <a:chOff x="3277275" y="6033613"/>
            <a:chExt cx="4256410" cy="632249"/>
          </a:xfrm>
        </p:grpSpPr>
        <p:pic>
          <p:nvPicPr>
            <p:cNvPr id="7"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275" y="6257395"/>
              <a:ext cx="517554" cy="345182"/>
            </a:xfrm>
            <a:prstGeom prst="rect">
              <a:avLst/>
            </a:prstGeom>
          </p:spPr>
        </p:pic>
        <p:pic>
          <p:nvPicPr>
            <p:cNvPr id="8"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210" y="6033613"/>
              <a:ext cx="843475" cy="632249"/>
            </a:xfrm>
            <a:prstGeom prst="rect">
              <a:avLst/>
            </a:prstGeom>
          </p:spPr>
        </p:pic>
        <p:sp>
          <p:nvSpPr>
            <p:cNvPr id="9" name="TextBox 23"/>
            <p:cNvSpPr txBox="1"/>
            <p:nvPr/>
          </p:nvSpPr>
          <p:spPr>
            <a:xfrm>
              <a:off x="3794830" y="6256731"/>
              <a:ext cx="3172414" cy="276999"/>
            </a:xfrm>
            <a:prstGeom prst="rect">
              <a:avLst/>
            </a:prstGeom>
            <a:noFill/>
          </p:spPr>
          <p:txBody>
            <a:bodyPr wrap="square" rtlCol="0">
              <a:spAutoFit/>
            </a:bodyPr>
            <a:lstStyle/>
            <a:p>
              <a:pPr algn="ctr"/>
              <a:r>
                <a:rPr lang="en-US" sz="1200" b="1" dirty="0" smtClean="0"/>
                <a:t>This project is funded by the European Union</a:t>
              </a:r>
              <a:endParaRPr lang="en-US" sz="1200" b="1" dirty="0"/>
            </a:p>
          </p:txBody>
        </p:sp>
      </p:grpSp>
    </p:spTree>
    <p:extLst>
      <p:ext uri="{BB962C8B-B14F-4D97-AF65-F5344CB8AC3E}">
        <p14:creationId xmlns:p14="http://schemas.microsoft.com/office/powerpoint/2010/main" val="2129473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3000376" y="692152"/>
            <a:ext cx="6048375" cy="642936"/>
          </a:xfrm>
          <a:prstGeom prst="rect">
            <a:avLst/>
          </a:prstGeom>
          <a:solidFill>
            <a:srgbClr val="FAA4F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2400" b="1" dirty="0" smtClean="0">
                <a:latin typeface="Arial" panose="020B0604020202020204" pitchFamily="34" charset="0"/>
              </a:rPr>
              <a:t>MINISTER</a:t>
            </a:r>
            <a:endParaRPr lang="en-GB" altLang="sr-Latn-RS" sz="2400" b="1" dirty="0">
              <a:latin typeface="Arial" panose="020B0604020202020204" pitchFamily="34" charset="0"/>
            </a:endParaRPr>
          </a:p>
        </p:txBody>
      </p:sp>
      <p:sp>
        <p:nvSpPr>
          <p:cNvPr id="58372" name="Rectangle 4"/>
          <p:cNvSpPr>
            <a:spLocks noChangeArrowheads="1"/>
          </p:cNvSpPr>
          <p:nvPr/>
        </p:nvSpPr>
        <p:spPr bwMode="auto">
          <a:xfrm>
            <a:off x="1942778" y="3138428"/>
            <a:ext cx="1632272" cy="1079499"/>
          </a:xfrm>
          <a:prstGeom prst="rect">
            <a:avLst/>
          </a:prstGeom>
          <a:solidFill>
            <a:srgbClr val="F4FD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600" b="1" dirty="0" smtClean="0">
                <a:latin typeface="Arial" panose="020B0604020202020204" pitchFamily="34" charset="0"/>
              </a:rPr>
              <a:t>DIRECTORATE</a:t>
            </a:r>
            <a:endParaRPr lang="hr-HR" altLang="sr-Latn-RS" sz="1600" b="1" dirty="0">
              <a:latin typeface="Arial" panose="020B0604020202020204" pitchFamily="34" charset="0"/>
            </a:endParaRPr>
          </a:p>
          <a:p>
            <a:pPr algn="ctr" eaLnBrk="1" hangingPunct="1">
              <a:spcBef>
                <a:spcPct val="0"/>
              </a:spcBef>
              <a:buFontTx/>
              <a:buNone/>
            </a:pPr>
            <a:endParaRPr lang="en-GB" altLang="sr-Latn-RS" sz="1600" b="1" dirty="0">
              <a:latin typeface="Arial" panose="020B0604020202020204" pitchFamily="34" charset="0"/>
            </a:endParaRPr>
          </a:p>
          <a:p>
            <a:pPr algn="ctr" eaLnBrk="1" hangingPunct="1">
              <a:spcBef>
                <a:spcPct val="0"/>
              </a:spcBef>
              <a:buFontTx/>
              <a:buNone/>
            </a:pPr>
            <a:r>
              <a:rPr lang="en-GB" altLang="sr-Latn-RS" sz="1600" b="1" dirty="0">
                <a:latin typeface="Arial" panose="020B0604020202020204" pitchFamily="34" charset="0"/>
              </a:rPr>
              <a:t>A</a:t>
            </a:r>
          </a:p>
        </p:txBody>
      </p:sp>
      <p:sp>
        <p:nvSpPr>
          <p:cNvPr id="58375" name="Rectangle 7"/>
          <p:cNvSpPr>
            <a:spLocks noChangeArrowheads="1"/>
          </p:cNvSpPr>
          <p:nvPr/>
        </p:nvSpPr>
        <p:spPr bwMode="auto">
          <a:xfrm>
            <a:off x="2063751" y="5100637"/>
            <a:ext cx="1331913" cy="640596"/>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hr-HR" altLang="sr-Latn-RS" sz="1600" dirty="0" err="1" smtClean="0">
                <a:latin typeface="Arial" panose="020B0604020202020204" pitchFamily="34" charset="0"/>
              </a:rPr>
              <a:t>Sectors</a:t>
            </a:r>
            <a:r>
              <a:rPr lang="hr-HR" altLang="sr-Latn-RS" sz="1600" dirty="0" smtClean="0">
                <a:latin typeface="Arial" panose="020B0604020202020204" pitchFamily="34" charset="0"/>
              </a:rPr>
              <a:t>/</a:t>
            </a:r>
          </a:p>
          <a:p>
            <a:pPr algn="ctr" eaLnBrk="1" hangingPunct="1">
              <a:spcBef>
                <a:spcPct val="0"/>
              </a:spcBef>
              <a:buFontTx/>
              <a:buNone/>
            </a:pPr>
            <a:r>
              <a:rPr lang="hr-HR" altLang="sr-Latn-RS" sz="1600" dirty="0" err="1" smtClean="0">
                <a:latin typeface="Arial" panose="020B0604020202020204" pitchFamily="34" charset="0"/>
              </a:rPr>
              <a:t>department</a:t>
            </a:r>
            <a:r>
              <a:rPr lang="en-GB" altLang="sr-Latn-RS" sz="1600" dirty="0">
                <a:latin typeface="Arial" panose="020B0604020202020204" pitchFamily="34" charset="0"/>
              </a:rPr>
              <a:t>s</a:t>
            </a:r>
          </a:p>
        </p:txBody>
      </p:sp>
      <p:sp>
        <p:nvSpPr>
          <p:cNvPr id="58376" name="Line 8"/>
          <p:cNvSpPr>
            <a:spLocks noChangeShapeType="1"/>
          </p:cNvSpPr>
          <p:nvPr/>
        </p:nvSpPr>
        <p:spPr bwMode="auto">
          <a:xfrm>
            <a:off x="5880100" y="1341438"/>
            <a:ext cx="0" cy="1009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77" name="Rectangle 10"/>
          <p:cNvSpPr>
            <a:spLocks noChangeArrowheads="1"/>
          </p:cNvSpPr>
          <p:nvPr/>
        </p:nvSpPr>
        <p:spPr bwMode="auto">
          <a:xfrm>
            <a:off x="8236129" y="3121026"/>
            <a:ext cx="1511300" cy="1009650"/>
          </a:xfrm>
          <a:prstGeom prst="rect">
            <a:avLst/>
          </a:prstGeom>
          <a:solidFill>
            <a:srgbClr val="F4FD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800" b="1" dirty="0">
                <a:latin typeface="Arial" panose="020B0604020202020204" pitchFamily="34" charset="0"/>
              </a:rPr>
              <a:t>Finance</a:t>
            </a:r>
          </a:p>
          <a:p>
            <a:pPr algn="ctr" eaLnBrk="1" hangingPunct="1">
              <a:spcBef>
                <a:spcPct val="0"/>
              </a:spcBef>
              <a:buFontTx/>
              <a:buNone/>
            </a:pPr>
            <a:r>
              <a:rPr lang="hr-HR" altLang="sr-Latn-RS" sz="1800" b="1" dirty="0" err="1">
                <a:latin typeface="Arial" panose="020B0604020202020204" pitchFamily="34" charset="0"/>
              </a:rPr>
              <a:t>Affairs</a:t>
            </a:r>
            <a:r>
              <a:rPr lang="hr-HR" altLang="sr-Latn-RS" sz="1800" b="1" dirty="0">
                <a:latin typeface="Arial" panose="020B0604020202020204" pitchFamily="34" charset="0"/>
              </a:rPr>
              <a:t> </a:t>
            </a:r>
            <a:r>
              <a:rPr lang="hr-HR" altLang="sr-Latn-RS" sz="1800" b="1" dirty="0" err="1">
                <a:latin typeface="Arial" panose="020B0604020202020204" pitchFamily="34" charset="0"/>
              </a:rPr>
              <a:t>Unit</a:t>
            </a:r>
            <a:endParaRPr lang="en-GB" altLang="sr-Latn-RS" sz="1800" b="1" dirty="0">
              <a:latin typeface="Arial" panose="020B0604020202020204" pitchFamily="34" charset="0"/>
            </a:endParaRPr>
          </a:p>
        </p:txBody>
      </p:sp>
      <p:sp>
        <p:nvSpPr>
          <p:cNvPr id="58378" name="Rectangle 12"/>
          <p:cNvSpPr>
            <a:spLocks noChangeArrowheads="1"/>
          </p:cNvSpPr>
          <p:nvPr/>
        </p:nvSpPr>
        <p:spPr bwMode="auto">
          <a:xfrm>
            <a:off x="7319964" y="1557338"/>
            <a:ext cx="2160587" cy="431800"/>
          </a:xfrm>
          <a:prstGeom prst="rect">
            <a:avLst/>
          </a:prstGeom>
          <a:solidFill>
            <a:srgbClr val="B7F8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2000" b="1" dirty="0">
                <a:latin typeface="Arial" panose="020B0604020202020204" pitchFamily="34" charset="0"/>
              </a:rPr>
              <a:t>Internal audit</a:t>
            </a:r>
          </a:p>
        </p:txBody>
      </p:sp>
      <p:sp>
        <p:nvSpPr>
          <p:cNvPr id="58384" name="Line 20"/>
          <p:cNvSpPr>
            <a:spLocks noChangeShapeType="1"/>
          </p:cNvSpPr>
          <p:nvPr/>
        </p:nvSpPr>
        <p:spPr bwMode="auto">
          <a:xfrm>
            <a:off x="2640014" y="2349500"/>
            <a:ext cx="331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85" name="Line 21"/>
          <p:cNvSpPr>
            <a:spLocks noChangeShapeType="1"/>
          </p:cNvSpPr>
          <p:nvPr/>
        </p:nvSpPr>
        <p:spPr bwMode="auto">
          <a:xfrm>
            <a:off x="5951538" y="2349500"/>
            <a:ext cx="3313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86" name="Line 22"/>
          <p:cNvSpPr>
            <a:spLocks noChangeShapeType="1"/>
          </p:cNvSpPr>
          <p:nvPr/>
        </p:nvSpPr>
        <p:spPr bwMode="auto">
          <a:xfrm>
            <a:off x="2640013" y="2349501"/>
            <a:ext cx="0"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87" name="Line 23"/>
          <p:cNvSpPr>
            <a:spLocks noChangeShapeType="1"/>
          </p:cNvSpPr>
          <p:nvPr/>
        </p:nvSpPr>
        <p:spPr bwMode="auto">
          <a:xfrm>
            <a:off x="4714875" y="2349501"/>
            <a:ext cx="0"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88" name="Line 24"/>
          <p:cNvSpPr>
            <a:spLocks noChangeShapeType="1"/>
          </p:cNvSpPr>
          <p:nvPr/>
        </p:nvSpPr>
        <p:spPr bwMode="auto">
          <a:xfrm>
            <a:off x="6905253" y="2351089"/>
            <a:ext cx="0"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89" name="Line 27"/>
          <p:cNvSpPr>
            <a:spLocks noChangeShapeType="1"/>
          </p:cNvSpPr>
          <p:nvPr/>
        </p:nvSpPr>
        <p:spPr bwMode="auto">
          <a:xfrm>
            <a:off x="9264650" y="2351088"/>
            <a:ext cx="0" cy="474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90" name="Line 28"/>
          <p:cNvSpPr>
            <a:spLocks noChangeShapeType="1"/>
          </p:cNvSpPr>
          <p:nvPr/>
        </p:nvSpPr>
        <p:spPr bwMode="auto">
          <a:xfrm>
            <a:off x="4731865" y="4307254"/>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91" name="Line 29"/>
          <p:cNvSpPr>
            <a:spLocks noChangeShapeType="1"/>
          </p:cNvSpPr>
          <p:nvPr/>
        </p:nvSpPr>
        <p:spPr bwMode="auto">
          <a:xfrm>
            <a:off x="2652407" y="4364037"/>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92" name="Line 30"/>
          <p:cNvSpPr>
            <a:spLocks noChangeShapeType="1"/>
          </p:cNvSpPr>
          <p:nvPr/>
        </p:nvSpPr>
        <p:spPr bwMode="auto">
          <a:xfrm>
            <a:off x="6848569" y="4283199"/>
            <a:ext cx="0" cy="642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93" name="Line 33"/>
          <p:cNvSpPr>
            <a:spLocks noChangeShapeType="1"/>
          </p:cNvSpPr>
          <p:nvPr/>
        </p:nvSpPr>
        <p:spPr bwMode="auto">
          <a:xfrm>
            <a:off x="9024140" y="4206874"/>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94" name="Line 34"/>
          <p:cNvSpPr>
            <a:spLocks noChangeShapeType="1"/>
          </p:cNvSpPr>
          <p:nvPr/>
        </p:nvSpPr>
        <p:spPr bwMode="auto">
          <a:xfrm flipH="1">
            <a:off x="5880101" y="1700213"/>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96" name="Line 36"/>
          <p:cNvSpPr>
            <a:spLocks noChangeShapeType="1"/>
          </p:cNvSpPr>
          <p:nvPr/>
        </p:nvSpPr>
        <p:spPr bwMode="auto">
          <a:xfrm flipV="1">
            <a:off x="2063750" y="5511800"/>
            <a:ext cx="77724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8399" name="Rectangle 41"/>
          <p:cNvSpPr>
            <a:spLocks noChangeArrowheads="1"/>
          </p:cNvSpPr>
          <p:nvPr/>
        </p:nvSpPr>
        <p:spPr bwMode="auto">
          <a:xfrm>
            <a:off x="2965450" y="404813"/>
            <a:ext cx="77025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endParaRPr lang="en-US" altLang="sr-Latn-RS" sz="1900" b="1" i="1">
              <a:solidFill>
                <a:schemeClr val="tx2"/>
              </a:solidFill>
              <a:latin typeface="Arial" panose="020B0604020202020204" pitchFamily="34" charset="0"/>
            </a:endParaRPr>
          </a:p>
        </p:txBody>
      </p:sp>
      <p:sp>
        <p:nvSpPr>
          <p:cNvPr id="40" name="Rectangle 4"/>
          <p:cNvSpPr>
            <a:spLocks noChangeArrowheads="1"/>
          </p:cNvSpPr>
          <p:nvPr/>
        </p:nvSpPr>
        <p:spPr bwMode="auto">
          <a:xfrm>
            <a:off x="3915729" y="3149969"/>
            <a:ext cx="1632272" cy="1079499"/>
          </a:xfrm>
          <a:prstGeom prst="rect">
            <a:avLst/>
          </a:prstGeom>
          <a:solidFill>
            <a:srgbClr val="F4FD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600" b="1" dirty="0" smtClean="0">
                <a:latin typeface="Arial" panose="020B0604020202020204" pitchFamily="34" charset="0"/>
              </a:rPr>
              <a:t>DIRECTORATE</a:t>
            </a:r>
            <a:endParaRPr lang="hr-HR" altLang="sr-Latn-RS" sz="1600" b="1" dirty="0" smtClean="0">
              <a:latin typeface="Arial" panose="020B0604020202020204" pitchFamily="34" charset="0"/>
            </a:endParaRPr>
          </a:p>
          <a:p>
            <a:pPr algn="ctr" eaLnBrk="1" hangingPunct="1">
              <a:spcBef>
                <a:spcPct val="0"/>
              </a:spcBef>
              <a:buFontTx/>
              <a:buNone/>
            </a:pPr>
            <a:endParaRPr lang="en-GB" altLang="sr-Latn-RS" sz="1600" b="1" dirty="0">
              <a:latin typeface="Arial" panose="020B0604020202020204" pitchFamily="34" charset="0"/>
            </a:endParaRPr>
          </a:p>
          <a:p>
            <a:pPr algn="ctr" eaLnBrk="1" hangingPunct="1">
              <a:spcBef>
                <a:spcPct val="0"/>
              </a:spcBef>
              <a:buFontTx/>
              <a:buNone/>
            </a:pPr>
            <a:r>
              <a:rPr lang="hr-HR" altLang="sr-Latn-RS" sz="1600" b="1" dirty="0">
                <a:latin typeface="Arial" panose="020B0604020202020204" pitchFamily="34" charset="0"/>
              </a:rPr>
              <a:t>B</a:t>
            </a:r>
            <a:endParaRPr lang="en-GB" altLang="sr-Latn-RS" sz="1600" b="1" dirty="0">
              <a:latin typeface="Arial" panose="020B0604020202020204" pitchFamily="34" charset="0"/>
            </a:endParaRPr>
          </a:p>
        </p:txBody>
      </p:sp>
      <p:sp>
        <p:nvSpPr>
          <p:cNvPr id="41" name="Rectangle 4"/>
          <p:cNvSpPr>
            <a:spLocks noChangeArrowheads="1"/>
          </p:cNvSpPr>
          <p:nvPr/>
        </p:nvSpPr>
        <p:spPr bwMode="auto">
          <a:xfrm>
            <a:off x="6075929" y="3127376"/>
            <a:ext cx="1632272" cy="1079499"/>
          </a:xfrm>
          <a:prstGeom prst="rect">
            <a:avLst/>
          </a:prstGeom>
          <a:solidFill>
            <a:srgbClr val="F4FD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600" b="1" dirty="0" smtClean="0">
                <a:latin typeface="Arial" panose="020B0604020202020204" pitchFamily="34" charset="0"/>
              </a:rPr>
              <a:t>DIRECTORATE</a:t>
            </a:r>
            <a:endParaRPr lang="hr-HR" altLang="sr-Latn-RS" sz="1600" b="1" dirty="0" smtClean="0">
              <a:latin typeface="Arial" panose="020B0604020202020204" pitchFamily="34" charset="0"/>
            </a:endParaRPr>
          </a:p>
          <a:p>
            <a:pPr algn="ctr" eaLnBrk="1" hangingPunct="1">
              <a:spcBef>
                <a:spcPct val="0"/>
              </a:spcBef>
              <a:buFontTx/>
              <a:buNone/>
            </a:pPr>
            <a:endParaRPr lang="en-GB" altLang="sr-Latn-RS" sz="1600" b="1" dirty="0">
              <a:latin typeface="Arial" panose="020B0604020202020204" pitchFamily="34" charset="0"/>
            </a:endParaRPr>
          </a:p>
          <a:p>
            <a:pPr algn="ctr" eaLnBrk="1" hangingPunct="1">
              <a:spcBef>
                <a:spcPct val="0"/>
              </a:spcBef>
              <a:buFontTx/>
              <a:buNone/>
            </a:pPr>
            <a:r>
              <a:rPr lang="hr-HR" altLang="sr-Latn-RS" sz="1600" b="1" dirty="0">
                <a:latin typeface="Arial" panose="020B0604020202020204" pitchFamily="34" charset="0"/>
              </a:rPr>
              <a:t>C</a:t>
            </a:r>
            <a:endParaRPr lang="en-GB" altLang="sr-Latn-RS" sz="1600" b="1" dirty="0">
              <a:latin typeface="Arial" panose="020B0604020202020204" pitchFamily="34" charset="0"/>
            </a:endParaRPr>
          </a:p>
        </p:txBody>
      </p:sp>
      <p:sp>
        <p:nvSpPr>
          <p:cNvPr id="44" name="Rectangle 7"/>
          <p:cNvSpPr>
            <a:spLocks noChangeArrowheads="1"/>
          </p:cNvSpPr>
          <p:nvPr/>
        </p:nvSpPr>
        <p:spPr bwMode="auto">
          <a:xfrm>
            <a:off x="3930026" y="5074259"/>
            <a:ext cx="1331913" cy="66697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hr-HR" altLang="sr-Latn-RS" sz="1600" dirty="0" err="1" smtClean="0">
                <a:latin typeface="Arial" panose="020B0604020202020204" pitchFamily="34" charset="0"/>
              </a:rPr>
              <a:t>Sectors</a:t>
            </a:r>
            <a:r>
              <a:rPr lang="hr-HR" altLang="sr-Latn-RS" sz="1600" dirty="0" smtClean="0">
                <a:latin typeface="Arial" panose="020B0604020202020204" pitchFamily="34" charset="0"/>
              </a:rPr>
              <a:t>/</a:t>
            </a:r>
          </a:p>
          <a:p>
            <a:pPr algn="ctr" eaLnBrk="1" hangingPunct="1">
              <a:spcBef>
                <a:spcPct val="0"/>
              </a:spcBef>
              <a:buFontTx/>
              <a:buNone/>
            </a:pPr>
            <a:r>
              <a:rPr lang="hr-HR" altLang="sr-Latn-RS" sz="1600" dirty="0" err="1" smtClean="0">
                <a:latin typeface="Arial" panose="020B0604020202020204" pitchFamily="34" charset="0"/>
              </a:rPr>
              <a:t>department</a:t>
            </a:r>
            <a:r>
              <a:rPr lang="en-GB" altLang="sr-Latn-RS" sz="1600" dirty="0">
                <a:latin typeface="Arial" panose="020B0604020202020204" pitchFamily="34" charset="0"/>
              </a:rPr>
              <a:t>s</a:t>
            </a:r>
          </a:p>
        </p:txBody>
      </p:sp>
      <p:sp>
        <p:nvSpPr>
          <p:cNvPr id="45" name="Rectangle 7"/>
          <p:cNvSpPr>
            <a:spLocks noChangeArrowheads="1"/>
          </p:cNvSpPr>
          <p:nvPr/>
        </p:nvSpPr>
        <p:spPr bwMode="auto">
          <a:xfrm>
            <a:off x="6026237" y="5100636"/>
            <a:ext cx="1331913" cy="64059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hr-HR" altLang="sr-Latn-RS" sz="1600" dirty="0" err="1" smtClean="0">
                <a:latin typeface="Arial" panose="020B0604020202020204" pitchFamily="34" charset="0"/>
              </a:rPr>
              <a:t>Sectors</a:t>
            </a:r>
            <a:r>
              <a:rPr lang="hr-HR" altLang="sr-Latn-RS" sz="1600" dirty="0" smtClean="0">
                <a:latin typeface="Arial" panose="020B0604020202020204" pitchFamily="34" charset="0"/>
              </a:rPr>
              <a:t>/</a:t>
            </a:r>
          </a:p>
          <a:p>
            <a:pPr algn="ctr" eaLnBrk="1" hangingPunct="1">
              <a:spcBef>
                <a:spcPct val="0"/>
              </a:spcBef>
              <a:buFontTx/>
              <a:buNone/>
            </a:pPr>
            <a:r>
              <a:rPr lang="hr-HR" altLang="sr-Latn-RS" sz="1600" dirty="0" err="1" smtClean="0">
                <a:latin typeface="Arial" panose="020B0604020202020204" pitchFamily="34" charset="0"/>
              </a:rPr>
              <a:t>department</a:t>
            </a:r>
            <a:r>
              <a:rPr lang="en-GB" altLang="sr-Latn-RS" sz="1600" dirty="0">
                <a:latin typeface="Arial" panose="020B0604020202020204" pitchFamily="34" charset="0"/>
              </a:rPr>
              <a:t>s</a:t>
            </a:r>
          </a:p>
        </p:txBody>
      </p:sp>
      <p:sp>
        <p:nvSpPr>
          <p:cNvPr id="46" name="Rectangle 7"/>
          <p:cNvSpPr>
            <a:spLocks noChangeArrowheads="1"/>
          </p:cNvSpPr>
          <p:nvPr/>
        </p:nvSpPr>
        <p:spPr bwMode="auto">
          <a:xfrm>
            <a:off x="8287073" y="5100637"/>
            <a:ext cx="1331913" cy="64059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hr-HR" altLang="sr-Latn-RS" sz="1600" dirty="0" err="1" smtClean="0">
                <a:latin typeface="Arial" panose="020B0604020202020204" pitchFamily="34" charset="0"/>
              </a:rPr>
              <a:t>Sectors</a:t>
            </a:r>
            <a:r>
              <a:rPr lang="hr-HR" altLang="sr-Latn-RS" sz="1600" dirty="0" smtClean="0">
                <a:latin typeface="Arial" panose="020B0604020202020204" pitchFamily="34" charset="0"/>
              </a:rPr>
              <a:t>/</a:t>
            </a:r>
          </a:p>
          <a:p>
            <a:pPr algn="ctr" eaLnBrk="1" hangingPunct="1">
              <a:spcBef>
                <a:spcPct val="0"/>
              </a:spcBef>
              <a:buFontTx/>
              <a:buNone/>
            </a:pPr>
            <a:r>
              <a:rPr lang="hr-HR" altLang="sr-Latn-RS" sz="1600" dirty="0" err="1" smtClean="0">
                <a:latin typeface="Arial" panose="020B0604020202020204" pitchFamily="34" charset="0"/>
              </a:rPr>
              <a:t>department</a:t>
            </a:r>
            <a:r>
              <a:rPr lang="en-GB" altLang="sr-Latn-RS" sz="1600" dirty="0">
                <a:latin typeface="Arial" panose="020B0604020202020204" pitchFamily="34" charset="0"/>
              </a:rPr>
              <a:t>s</a:t>
            </a:r>
          </a:p>
        </p:txBody>
      </p:sp>
      <p:cxnSp>
        <p:nvCxnSpPr>
          <p:cNvPr id="3" name="Straight Arrow Connector 2"/>
          <p:cNvCxnSpPr/>
          <p:nvPr/>
        </p:nvCxnSpPr>
        <p:spPr>
          <a:xfrm>
            <a:off x="10200456" y="1124744"/>
            <a:ext cx="0" cy="438131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36376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8533"/>
          </a:xfrm>
        </p:spPr>
        <p:txBody>
          <a:bodyPr>
            <a:normAutofit/>
          </a:bodyPr>
          <a:lstStyle/>
          <a:p>
            <a:r>
              <a:rPr lang="hr-HR" sz="3200" dirty="0" err="1" smtClean="0"/>
              <a:t>Accountability</a:t>
            </a:r>
            <a:r>
              <a:rPr lang="hr-HR" sz="3200" dirty="0" smtClean="0"/>
              <a:t> </a:t>
            </a:r>
            <a:r>
              <a:rPr lang="hr-HR" sz="3200" dirty="0" err="1" smtClean="0"/>
              <a:t>of</a:t>
            </a:r>
            <a:r>
              <a:rPr lang="hr-HR" sz="3200" dirty="0" smtClean="0"/>
              <a:t> the </a:t>
            </a:r>
            <a:r>
              <a:rPr lang="hr-HR" sz="3200" dirty="0" err="1" smtClean="0"/>
              <a:t>head</a:t>
            </a:r>
            <a:r>
              <a:rPr lang="hr-HR" sz="3200" dirty="0" smtClean="0"/>
              <a:t> </a:t>
            </a:r>
            <a:r>
              <a:rPr lang="hr-HR" sz="3200" dirty="0" err="1" smtClean="0"/>
              <a:t>of</a:t>
            </a:r>
            <a:r>
              <a:rPr lang="hr-HR" sz="3200" dirty="0" smtClean="0"/>
              <a:t> </a:t>
            </a:r>
            <a:r>
              <a:rPr lang="hr-HR" sz="3200" dirty="0" err="1" smtClean="0"/>
              <a:t>public</a:t>
            </a:r>
            <a:r>
              <a:rPr lang="hr-HR" sz="3200" dirty="0" smtClean="0"/>
              <a:t> </a:t>
            </a:r>
            <a:r>
              <a:rPr lang="hr-HR" sz="3200" dirty="0" err="1" smtClean="0"/>
              <a:t>sector</a:t>
            </a:r>
            <a:r>
              <a:rPr lang="hr-HR" sz="3200" dirty="0" smtClean="0"/>
              <a:t> </a:t>
            </a:r>
            <a:r>
              <a:rPr lang="hr-HR" sz="3200" dirty="0" err="1" smtClean="0"/>
              <a:t>entity</a:t>
            </a:r>
            <a:endParaRPr lang="hr-HR" sz="3200" dirty="0"/>
          </a:p>
        </p:txBody>
      </p:sp>
      <p:sp>
        <p:nvSpPr>
          <p:cNvPr id="3" name="Content Placeholder 2"/>
          <p:cNvSpPr>
            <a:spLocks noGrp="1"/>
          </p:cNvSpPr>
          <p:nvPr>
            <p:ph idx="1"/>
          </p:nvPr>
        </p:nvSpPr>
        <p:spPr>
          <a:xfrm>
            <a:off x="548639" y="1413164"/>
            <a:ext cx="11172305" cy="5237018"/>
          </a:xfrm>
        </p:spPr>
        <p:txBody>
          <a:bodyPr>
            <a:normAutofit fontScale="85000" lnSpcReduction="20000"/>
          </a:bodyPr>
          <a:lstStyle/>
          <a:p>
            <a:pPr lvl="0" algn="just"/>
            <a:r>
              <a:rPr lang="en-US" dirty="0"/>
              <a:t>preparation and implementation of strategic and other plans, as well as </a:t>
            </a:r>
            <a:r>
              <a:rPr lang="en-US" dirty="0" err="1"/>
              <a:t>programmes</a:t>
            </a:r>
            <a:r>
              <a:rPr lang="en-US" dirty="0"/>
              <a:t> for achieving the objectives,</a:t>
            </a:r>
            <a:endParaRPr lang="hr-HR" dirty="0"/>
          </a:p>
          <a:p>
            <a:pPr lvl="0" algn="just"/>
            <a:r>
              <a:rPr lang="en-US" dirty="0"/>
              <a:t>compliance of strategic and other plans and </a:t>
            </a:r>
            <a:r>
              <a:rPr lang="en-US" dirty="0" err="1"/>
              <a:t>programmes</a:t>
            </a:r>
            <a:r>
              <a:rPr lang="en-US" dirty="0"/>
              <a:t> with the </a:t>
            </a:r>
            <a:r>
              <a:rPr lang="en-US" dirty="0" smtClean="0"/>
              <a:t>financial </a:t>
            </a:r>
            <a:r>
              <a:rPr lang="en-US" dirty="0"/>
              <a:t>plan;</a:t>
            </a:r>
            <a:endParaRPr lang="hr-HR" dirty="0"/>
          </a:p>
          <a:p>
            <a:pPr lvl="0" algn="just"/>
            <a:r>
              <a:rPr lang="en-US" dirty="0"/>
              <a:t>internal organization that should be in line with tasks, with clearly defined authorities and responsibilities for efficient and effective implementation of objectives and use of allocated financial funds;</a:t>
            </a:r>
            <a:endParaRPr lang="hr-HR" dirty="0"/>
          </a:p>
          <a:p>
            <a:pPr lvl="0" algn="just"/>
            <a:r>
              <a:rPr lang="en-US" dirty="0"/>
              <a:t>establishment of a reporting system in accordance with delegated authorities and responsibilities for the purpose of monitoring of results and effects achieved with given funds,</a:t>
            </a:r>
            <a:endParaRPr lang="hr-HR" dirty="0"/>
          </a:p>
          <a:p>
            <a:pPr lvl="0" algn="just"/>
            <a:r>
              <a:rPr lang="en-US" dirty="0"/>
              <a:t>risk management;</a:t>
            </a:r>
            <a:endParaRPr lang="hr-HR" dirty="0"/>
          </a:p>
          <a:p>
            <a:pPr lvl="0" algn="just"/>
            <a:r>
              <a:rPr lang="en-US" dirty="0"/>
              <a:t>setting up controls to ensure the proper, ethical, economical, efficient and effective management of revenues/inflows, expenditures/outflows, assets and obligations;</a:t>
            </a:r>
            <a:endParaRPr lang="hr-HR" dirty="0"/>
          </a:p>
          <a:p>
            <a:pPr lvl="0" algn="just"/>
            <a:r>
              <a:rPr lang="en-US" dirty="0"/>
              <a:t>establishment of efficient and effective information and communication systems, including accounting system,</a:t>
            </a:r>
            <a:endParaRPr lang="hr-HR" dirty="0"/>
          </a:p>
          <a:p>
            <a:pPr lvl="0" algn="just"/>
            <a:r>
              <a:rPr lang="en-US" dirty="0"/>
              <a:t>monitoring and assessment of efficiency and effectiveness of the internal control system.</a:t>
            </a:r>
            <a:endParaRPr lang="hr-HR" dirty="0"/>
          </a:p>
          <a:p>
            <a:pPr marL="0" indent="0" algn="just">
              <a:buNone/>
            </a:pPr>
            <a:endParaRPr lang="hr-HR" dirty="0" smtClean="0"/>
          </a:p>
          <a:p>
            <a:endParaRPr lang="hr-HR" dirty="0"/>
          </a:p>
        </p:txBody>
      </p:sp>
    </p:spTree>
    <p:extLst>
      <p:ext uri="{BB962C8B-B14F-4D97-AF65-F5344CB8AC3E}">
        <p14:creationId xmlns:p14="http://schemas.microsoft.com/office/powerpoint/2010/main" val="3853091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8533"/>
          </a:xfrm>
        </p:spPr>
        <p:txBody>
          <a:bodyPr>
            <a:normAutofit/>
          </a:bodyPr>
          <a:lstStyle/>
          <a:p>
            <a:r>
              <a:rPr lang="hr-HR" sz="3200" dirty="0" err="1" smtClean="0"/>
              <a:t>Accountability</a:t>
            </a:r>
            <a:r>
              <a:rPr lang="hr-HR" sz="3200" dirty="0" smtClean="0"/>
              <a:t> </a:t>
            </a:r>
            <a:r>
              <a:rPr lang="hr-HR" sz="3200" dirty="0" err="1" smtClean="0"/>
              <a:t>of</a:t>
            </a:r>
            <a:r>
              <a:rPr lang="hr-HR" sz="3200" dirty="0" smtClean="0"/>
              <a:t> the </a:t>
            </a:r>
            <a:r>
              <a:rPr lang="hr-HR" sz="3200" dirty="0" err="1" smtClean="0"/>
              <a:t>head</a:t>
            </a:r>
            <a:r>
              <a:rPr lang="hr-HR" sz="3200" dirty="0" smtClean="0"/>
              <a:t> </a:t>
            </a:r>
            <a:r>
              <a:rPr lang="hr-HR" sz="3200" dirty="0" err="1" smtClean="0"/>
              <a:t>of</a:t>
            </a:r>
            <a:r>
              <a:rPr lang="hr-HR" sz="3200" dirty="0" smtClean="0"/>
              <a:t> </a:t>
            </a:r>
            <a:r>
              <a:rPr lang="hr-HR" sz="3200" dirty="0" err="1" smtClean="0"/>
              <a:t>public</a:t>
            </a:r>
            <a:r>
              <a:rPr lang="hr-HR" sz="3200" dirty="0" smtClean="0"/>
              <a:t> </a:t>
            </a:r>
            <a:r>
              <a:rPr lang="hr-HR" sz="3200" dirty="0" err="1" smtClean="0"/>
              <a:t>sector</a:t>
            </a:r>
            <a:r>
              <a:rPr lang="hr-HR" sz="3200" dirty="0" smtClean="0"/>
              <a:t> </a:t>
            </a:r>
            <a:r>
              <a:rPr lang="hr-HR" sz="3200" dirty="0" err="1" smtClean="0"/>
              <a:t>entity</a:t>
            </a:r>
            <a:endParaRPr lang="hr-HR" sz="3200" dirty="0"/>
          </a:p>
        </p:txBody>
      </p:sp>
      <p:sp>
        <p:nvSpPr>
          <p:cNvPr id="3" name="Content Placeholder 2"/>
          <p:cNvSpPr>
            <a:spLocks noGrp="1"/>
          </p:cNvSpPr>
          <p:nvPr>
            <p:ph idx="1"/>
          </p:nvPr>
        </p:nvSpPr>
        <p:spPr>
          <a:xfrm>
            <a:off x="548639" y="1413164"/>
            <a:ext cx="11172305" cy="5237018"/>
          </a:xfrm>
        </p:spPr>
        <p:txBody>
          <a:bodyPr>
            <a:normAutofit/>
          </a:bodyPr>
          <a:lstStyle/>
          <a:p>
            <a:pPr algn="just">
              <a:buFontTx/>
              <a:buChar char="-"/>
            </a:pPr>
            <a:r>
              <a:rPr lang="hr-HR" dirty="0" smtClean="0"/>
              <a:t>Draft </a:t>
            </a:r>
            <a:r>
              <a:rPr lang="hr-HR" dirty="0" err="1" smtClean="0"/>
              <a:t>new</a:t>
            </a:r>
            <a:r>
              <a:rPr lang="hr-HR" dirty="0" smtClean="0"/>
              <a:t> PIFC </a:t>
            </a:r>
            <a:r>
              <a:rPr lang="hr-HR" dirty="0" err="1" smtClean="0"/>
              <a:t>Law</a:t>
            </a:r>
            <a:endParaRPr lang="hr-HR" dirty="0" smtClean="0"/>
          </a:p>
          <a:p>
            <a:pPr algn="just">
              <a:buFontTx/>
              <a:buChar char="-"/>
            </a:pPr>
            <a:endParaRPr lang="hr-HR" dirty="0" smtClean="0"/>
          </a:p>
          <a:p>
            <a:pPr algn="just"/>
            <a:r>
              <a:rPr lang="hr-HR" dirty="0"/>
              <a:t>The </a:t>
            </a:r>
            <a:r>
              <a:rPr lang="hr-HR" dirty="0" err="1"/>
              <a:t>head</a:t>
            </a:r>
            <a:r>
              <a:rPr lang="hr-HR" dirty="0"/>
              <a:t> </a:t>
            </a:r>
            <a:r>
              <a:rPr lang="hr-HR" dirty="0" err="1"/>
              <a:t>of</a:t>
            </a:r>
            <a:r>
              <a:rPr lang="hr-HR" dirty="0"/>
              <a:t> the </a:t>
            </a:r>
            <a:r>
              <a:rPr lang="hr-HR" dirty="0" err="1"/>
              <a:t>parent</a:t>
            </a:r>
            <a:r>
              <a:rPr lang="hr-HR" dirty="0"/>
              <a:t> </a:t>
            </a:r>
            <a:r>
              <a:rPr lang="en-GB" dirty="0"/>
              <a:t>budget user shall </a:t>
            </a:r>
            <a:r>
              <a:rPr lang="hr-HR" dirty="0" err="1"/>
              <a:t>regulate</a:t>
            </a:r>
            <a:r>
              <a:rPr lang="hr-HR" dirty="0"/>
              <a:t> the </a:t>
            </a:r>
            <a:r>
              <a:rPr lang="hr-HR" dirty="0" err="1"/>
              <a:t>manner</a:t>
            </a:r>
            <a:r>
              <a:rPr lang="hr-HR" dirty="0"/>
              <a:t> </a:t>
            </a:r>
            <a:r>
              <a:rPr lang="hr-HR" dirty="0" err="1"/>
              <a:t>of</a:t>
            </a:r>
            <a:r>
              <a:rPr lang="hr-HR" dirty="0"/>
              <a:t> </a:t>
            </a:r>
            <a:r>
              <a:rPr lang="hr-HR" dirty="0" err="1"/>
              <a:t>cooperation</a:t>
            </a:r>
            <a:r>
              <a:rPr lang="hr-HR" dirty="0"/>
              <a:t> </a:t>
            </a:r>
            <a:r>
              <a:rPr lang="hr-HR" dirty="0" err="1"/>
              <a:t>and</a:t>
            </a:r>
            <a:r>
              <a:rPr lang="hr-HR" dirty="0"/>
              <a:t> </a:t>
            </a:r>
            <a:r>
              <a:rPr lang="hr-HR" dirty="0" err="1"/>
              <a:t>reporting</a:t>
            </a:r>
            <a:r>
              <a:rPr lang="hr-HR" dirty="0"/>
              <a:t> </a:t>
            </a:r>
            <a:r>
              <a:rPr lang="hr-HR" dirty="0" err="1"/>
              <a:t>with</a:t>
            </a:r>
            <a:r>
              <a:rPr lang="hr-HR" dirty="0"/>
              <a:t> the </a:t>
            </a:r>
            <a:r>
              <a:rPr lang="hr-HR" dirty="0" err="1"/>
              <a:t>budget</a:t>
            </a:r>
            <a:r>
              <a:rPr lang="hr-HR" dirty="0"/>
              <a:t> </a:t>
            </a:r>
            <a:r>
              <a:rPr lang="hr-HR" dirty="0" err="1"/>
              <a:t>users</a:t>
            </a:r>
            <a:r>
              <a:rPr lang="hr-HR" dirty="0"/>
              <a:t> </a:t>
            </a:r>
            <a:r>
              <a:rPr lang="hr-HR" dirty="0" err="1"/>
              <a:t>and</a:t>
            </a:r>
            <a:r>
              <a:rPr lang="hr-HR" dirty="0"/>
              <a:t> </a:t>
            </a:r>
            <a:r>
              <a:rPr lang="hr-HR" dirty="0" err="1"/>
              <a:t>publicly</a:t>
            </a:r>
            <a:r>
              <a:rPr lang="hr-HR" dirty="0"/>
              <a:t> </a:t>
            </a:r>
            <a:r>
              <a:rPr lang="hr-HR" dirty="0" err="1"/>
              <a:t>owned</a:t>
            </a:r>
            <a:r>
              <a:rPr lang="hr-HR" dirty="0"/>
              <a:t> </a:t>
            </a:r>
            <a:r>
              <a:rPr lang="hr-HR" dirty="0" err="1"/>
              <a:t>enterprises</a:t>
            </a:r>
            <a:r>
              <a:rPr lang="hr-HR" dirty="0"/>
              <a:t> </a:t>
            </a:r>
            <a:r>
              <a:rPr lang="hr-HR" dirty="0" err="1"/>
              <a:t>under</a:t>
            </a:r>
            <a:r>
              <a:rPr lang="hr-HR" dirty="0"/>
              <a:t> </a:t>
            </a:r>
            <a:r>
              <a:rPr lang="hr-HR" dirty="0" err="1"/>
              <a:t>authority</a:t>
            </a:r>
            <a:r>
              <a:rPr lang="hr-HR" dirty="0"/>
              <a:t> </a:t>
            </a:r>
            <a:r>
              <a:rPr lang="hr-HR" dirty="0" err="1"/>
              <a:t>thereof</a:t>
            </a:r>
            <a:r>
              <a:rPr lang="en-US" dirty="0" smtClean="0"/>
              <a:t>.</a:t>
            </a:r>
            <a:endParaRPr lang="hr-HR" dirty="0" smtClean="0"/>
          </a:p>
          <a:p>
            <a:pPr algn="just"/>
            <a:endParaRPr lang="hr-HR" dirty="0">
              <a:solidFill>
                <a:srgbClr val="FF0000"/>
              </a:solidFill>
            </a:endParaRPr>
          </a:p>
          <a:p>
            <a:pPr algn="just"/>
            <a:r>
              <a:rPr lang="hr-HR" dirty="0"/>
              <a:t>The </a:t>
            </a:r>
            <a:r>
              <a:rPr lang="hr-HR" dirty="0" err="1"/>
              <a:t>head</a:t>
            </a:r>
            <a:r>
              <a:rPr lang="hr-HR" dirty="0"/>
              <a:t> </a:t>
            </a:r>
            <a:r>
              <a:rPr lang="hr-HR" dirty="0" err="1"/>
              <a:t>of</a:t>
            </a:r>
            <a:r>
              <a:rPr lang="hr-HR" dirty="0"/>
              <a:t> the </a:t>
            </a:r>
            <a:r>
              <a:rPr lang="hr-HR" dirty="0" err="1"/>
              <a:t>budget</a:t>
            </a:r>
            <a:r>
              <a:rPr lang="hr-HR" dirty="0"/>
              <a:t> </a:t>
            </a:r>
            <a:r>
              <a:rPr lang="hr-HR" dirty="0" err="1"/>
              <a:t>user</a:t>
            </a:r>
            <a:r>
              <a:rPr lang="hr-HR" dirty="0"/>
              <a:t> </a:t>
            </a:r>
            <a:r>
              <a:rPr lang="hr-HR" dirty="0" err="1" smtClean="0"/>
              <a:t>in</a:t>
            </a:r>
            <a:r>
              <a:rPr lang="hr-HR" dirty="0" smtClean="0"/>
              <a:t> </a:t>
            </a:r>
            <a:r>
              <a:rPr lang="hr-HR" dirty="0" err="1"/>
              <a:t>performing</a:t>
            </a:r>
            <a:r>
              <a:rPr lang="hr-HR" dirty="0"/>
              <a:t> the </a:t>
            </a:r>
            <a:r>
              <a:rPr lang="hr-HR" dirty="0" err="1"/>
              <a:t>activities</a:t>
            </a:r>
            <a:r>
              <a:rPr lang="hr-HR" dirty="0"/>
              <a:t> </a:t>
            </a:r>
            <a:r>
              <a:rPr lang="hr-HR" dirty="0" err="1" smtClean="0"/>
              <a:t>shall</a:t>
            </a:r>
            <a:r>
              <a:rPr lang="hr-HR" dirty="0" smtClean="0"/>
              <a:t> </a:t>
            </a:r>
            <a:r>
              <a:rPr lang="hr-HR" dirty="0" err="1"/>
              <a:t>adhere</a:t>
            </a:r>
            <a:r>
              <a:rPr lang="hr-HR" dirty="0"/>
              <a:t> to the </a:t>
            </a:r>
            <a:r>
              <a:rPr lang="hr-HR" dirty="0" err="1"/>
              <a:t>procedures</a:t>
            </a:r>
            <a:r>
              <a:rPr lang="hr-HR" dirty="0"/>
              <a:t> </a:t>
            </a:r>
            <a:r>
              <a:rPr lang="hr-HR" dirty="0" err="1"/>
              <a:t>and</a:t>
            </a:r>
            <a:r>
              <a:rPr lang="hr-HR" dirty="0"/>
              <a:t> </a:t>
            </a:r>
            <a:r>
              <a:rPr lang="hr-HR" dirty="0" err="1"/>
              <a:t>instructions</a:t>
            </a:r>
            <a:r>
              <a:rPr lang="hr-HR" dirty="0"/>
              <a:t> </a:t>
            </a:r>
            <a:r>
              <a:rPr lang="hr-HR" dirty="0" err="1"/>
              <a:t>issued</a:t>
            </a:r>
            <a:r>
              <a:rPr lang="hr-HR" dirty="0"/>
              <a:t> </a:t>
            </a:r>
            <a:r>
              <a:rPr lang="hr-HR" dirty="0" err="1"/>
              <a:t>by</a:t>
            </a:r>
            <a:r>
              <a:rPr lang="hr-HR" dirty="0"/>
              <a:t> the </a:t>
            </a:r>
            <a:r>
              <a:rPr lang="hr-HR" dirty="0" err="1"/>
              <a:t>parent</a:t>
            </a:r>
            <a:r>
              <a:rPr lang="hr-HR" dirty="0"/>
              <a:t> </a:t>
            </a:r>
            <a:r>
              <a:rPr lang="hr-HR" dirty="0" err="1"/>
              <a:t>budget</a:t>
            </a:r>
            <a:r>
              <a:rPr lang="hr-HR" dirty="0"/>
              <a:t> </a:t>
            </a:r>
            <a:r>
              <a:rPr lang="hr-HR" dirty="0" err="1"/>
              <a:t>user</a:t>
            </a:r>
            <a:r>
              <a:rPr lang="en-US" dirty="0"/>
              <a:t>. </a:t>
            </a:r>
            <a:endParaRPr lang="hr-HR" dirty="0">
              <a:solidFill>
                <a:srgbClr val="FF0000"/>
              </a:solidFill>
            </a:endParaRPr>
          </a:p>
          <a:p>
            <a:endParaRPr lang="hr-HR" dirty="0"/>
          </a:p>
        </p:txBody>
      </p:sp>
    </p:spTree>
    <p:extLst>
      <p:ext uri="{BB962C8B-B14F-4D97-AF65-F5344CB8AC3E}">
        <p14:creationId xmlns:p14="http://schemas.microsoft.com/office/powerpoint/2010/main" val="1960990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slov 1"/>
          <p:cNvSpPr>
            <a:spLocks noGrp="1"/>
          </p:cNvSpPr>
          <p:nvPr>
            <p:ph type="title"/>
          </p:nvPr>
        </p:nvSpPr>
        <p:spPr>
          <a:xfrm>
            <a:off x="1981200" y="382589"/>
            <a:ext cx="8229600" cy="638175"/>
          </a:xfrm>
        </p:spPr>
        <p:txBody>
          <a:bodyPr>
            <a:normAutofit/>
          </a:bodyPr>
          <a:lstStyle/>
          <a:p>
            <a:r>
              <a:rPr lang="hr-HR" altLang="sr-Latn-RS" sz="3200" dirty="0" err="1">
                <a:latin typeface="Tahoma" panose="020B0604030504040204" pitchFamily="34" charset="0"/>
              </a:rPr>
              <a:t>Delegation</a:t>
            </a:r>
            <a:r>
              <a:rPr lang="hr-HR" altLang="sr-Latn-RS" sz="3200" dirty="0">
                <a:latin typeface="Tahoma" panose="020B0604030504040204" pitchFamily="34" charset="0"/>
              </a:rPr>
              <a:t> </a:t>
            </a:r>
            <a:r>
              <a:rPr lang="hr-HR" altLang="sr-Latn-RS" sz="3200" dirty="0" err="1">
                <a:latin typeface="Tahoma" panose="020B0604030504040204" pitchFamily="34" charset="0"/>
              </a:rPr>
              <a:t>of</a:t>
            </a:r>
            <a:r>
              <a:rPr lang="hr-HR" altLang="sr-Latn-RS" sz="3200" dirty="0">
                <a:latin typeface="Tahoma" panose="020B0604030504040204" pitchFamily="34" charset="0"/>
              </a:rPr>
              <a:t> </a:t>
            </a:r>
            <a:r>
              <a:rPr lang="hr-HR" altLang="sr-Latn-RS" sz="3200" dirty="0" err="1">
                <a:latin typeface="Tahoma" panose="020B0604030504040204" pitchFamily="34" charset="0"/>
              </a:rPr>
              <a:t>authorities</a:t>
            </a:r>
            <a:r>
              <a:rPr lang="hr-HR" altLang="sr-Latn-RS" sz="3200" dirty="0">
                <a:latin typeface="Tahoma" panose="020B0604030504040204" pitchFamily="34" charset="0"/>
              </a:rPr>
              <a:t> </a:t>
            </a:r>
            <a:r>
              <a:rPr lang="hr-HR" altLang="sr-Latn-RS" sz="3200" dirty="0" err="1">
                <a:latin typeface="Tahoma" panose="020B0604030504040204" pitchFamily="34" charset="0"/>
              </a:rPr>
              <a:t>and</a:t>
            </a:r>
            <a:r>
              <a:rPr lang="hr-HR" altLang="sr-Latn-RS" sz="3200" dirty="0">
                <a:latin typeface="Tahoma" panose="020B0604030504040204" pitchFamily="34" charset="0"/>
              </a:rPr>
              <a:t> </a:t>
            </a:r>
            <a:r>
              <a:rPr lang="hr-HR" altLang="sr-Latn-RS" sz="3200" dirty="0" err="1">
                <a:latin typeface="Tahoma" panose="020B0604030504040204" pitchFamily="34" charset="0"/>
              </a:rPr>
              <a:t>responsibilities</a:t>
            </a:r>
            <a:r>
              <a:rPr lang="hr-HR" altLang="sr-Latn-RS" sz="3200" dirty="0">
                <a:latin typeface="Tahoma" panose="020B0604030504040204" pitchFamily="34" charset="0"/>
              </a:rPr>
              <a:t> </a:t>
            </a:r>
            <a:endParaRPr lang="hr-HR" altLang="sr-Latn-RS" sz="3200" dirty="0"/>
          </a:p>
        </p:txBody>
      </p:sp>
      <p:sp>
        <p:nvSpPr>
          <p:cNvPr id="21507" name="Rezervirano mjesto sadržaja 2"/>
          <p:cNvSpPr>
            <a:spLocks noGrp="1"/>
          </p:cNvSpPr>
          <p:nvPr>
            <p:ph idx="1"/>
          </p:nvPr>
        </p:nvSpPr>
        <p:spPr>
          <a:xfrm>
            <a:off x="768096" y="1628776"/>
            <a:ext cx="10771632" cy="5009768"/>
          </a:xfrm>
        </p:spPr>
        <p:txBody>
          <a:bodyPr>
            <a:normAutofit fontScale="92500" lnSpcReduction="10000"/>
          </a:bodyPr>
          <a:lstStyle/>
          <a:p>
            <a:pPr algn="just">
              <a:defRPr/>
            </a:pPr>
            <a:r>
              <a:rPr lang="en-US" altLang="sr-Latn-RS" sz="2400" dirty="0"/>
              <a:t>The head of the </a:t>
            </a:r>
            <a:r>
              <a:rPr lang="hr-HR" altLang="sr-Latn-RS" sz="2400" dirty="0" err="1" smtClean="0"/>
              <a:t>entity</a:t>
            </a:r>
            <a:r>
              <a:rPr lang="en-US" altLang="sr-Latn-RS" sz="2400" dirty="0" smtClean="0"/>
              <a:t> </a:t>
            </a:r>
            <a:r>
              <a:rPr lang="en-US" altLang="sr-Latn-RS" sz="2400" dirty="0"/>
              <a:t>may delegate authorities and responsibilities which does not exclude the head from ultimate </a:t>
            </a:r>
            <a:r>
              <a:rPr lang="en-US" altLang="sr-Latn-RS" sz="2400" dirty="0" err="1"/>
              <a:t>acountability</a:t>
            </a:r>
            <a:r>
              <a:rPr lang="en-US" altLang="sr-Latn-RS" sz="2400" dirty="0"/>
              <a:t>. </a:t>
            </a:r>
          </a:p>
          <a:p>
            <a:pPr algn="just">
              <a:defRPr/>
            </a:pPr>
            <a:endParaRPr lang="en-US" altLang="sr-Latn-RS" sz="2400" dirty="0"/>
          </a:p>
          <a:p>
            <a:pPr algn="just">
              <a:defRPr/>
            </a:pPr>
            <a:r>
              <a:rPr lang="en-US" altLang="sr-Latn-RS" sz="2400" dirty="0"/>
              <a:t>The ultimate accountability of the </a:t>
            </a:r>
            <a:r>
              <a:rPr lang="en-US" altLang="sr-Latn-RS" sz="2400" dirty="0" smtClean="0"/>
              <a:t>head </a:t>
            </a:r>
            <a:r>
              <a:rPr lang="en-US" altLang="sr-Latn-RS" sz="2400" dirty="0"/>
              <a:t>cannot be a justification, i.e. does not free from accountability the other managers in part of their responsibility</a:t>
            </a:r>
          </a:p>
          <a:p>
            <a:pPr algn="just">
              <a:defRPr/>
            </a:pPr>
            <a:endParaRPr lang="en-US" altLang="sr-Latn-RS" sz="2400" dirty="0"/>
          </a:p>
          <a:p>
            <a:pPr algn="just">
              <a:defRPr/>
            </a:pPr>
            <a:r>
              <a:rPr lang="en-US" altLang="sr-Latn-RS" sz="2400" dirty="0"/>
              <a:t>For a good setup of the accountability system it is of crucial importance to clearly define authorities and responsibilities not only for the execution of key functions, but also for achievement of set objectives, results, and manners of budget funds management.  </a:t>
            </a:r>
          </a:p>
          <a:p>
            <a:pPr algn="just">
              <a:defRPr/>
            </a:pPr>
            <a:endParaRPr lang="en-US" altLang="sr-Latn-RS" sz="2400" dirty="0"/>
          </a:p>
          <a:p>
            <a:pPr algn="just">
              <a:defRPr/>
            </a:pPr>
            <a:r>
              <a:rPr lang="hr-HR" sz="2400" dirty="0" err="1"/>
              <a:t>When</a:t>
            </a:r>
            <a:r>
              <a:rPr lang="hr-HR" sz="2400" dirty="0"/>
              <a:t> </a:t>
            </a:r>
            <a:r>
              <a:rPr lang="hr-HR" sz="2400" dirty="0" err="1"/>
              <a:t>delegating</a:t>
            </a:r>
            <a:r>
              <a:rPr lang="hr-HR" sz="2400" dirty="0"/>
              <a:t> </a:t>
            </a:r>
            <a:r>
              <a:rPr lang="hr-HR" sz="2400" dirty="0" err="1"/>
              <a:t>authorities</a:t>
            </a:r>
            <a:r>
              <a:rPr lang="hr-HR" sz="2400" dirty="0"/>
              <a:t> </a:t>
            </a:r>
            <a:r>
              <a:rPr lang="hr-HR" sz="2400" dirty="0" err="1"/>
              <a:t>and</a:t>
            </a:r>
            <a:r>
              <a:rPr lang="hr-HR" sz="2400" dirty="0"/>
              <a:t> </a:t>
            </a:r>
            <a:r>
              <a:rPr lang="hr-HR" sz="2400" dirty="0" err="1"/>
              <a:t>responsibilities</a:t>
            </a:r>
            <a:r>
              <a:rPr lang="hr-HR" sz="2400" dirty="0"/>
              <a:t>, </a:t>
            </a:r>
            <a:r>
              <a:rPr lang="hr-HR" sz="2400" b="1" dirty="0"/>
              <a:t>the </a:t>
            </a:r>
            <a:r>
              <a:rPr lang="hr-HR" sz="2400" b="1" dirty="0" err="1"/>
              <a:t>principle</a:t>
            </a:r>
            <a:r>
              <a:rPr lang="hr-HR" sz="2400" b="1" dirty="0"/>
              <a:t> </a:t>
            </a:r>
            <a:r>
              <a:rPr lang="hr-HR" sz="2400" b="1" dirty="0" err="1"/>
              <a:t>of</a:t>
            </a:r>
            <a:r>
              <a:rPr lang="hr-HR" sz="2400" b="1" dirty="0"/>
              <a:t> </a:t>
            </a:r>
            <a:r>
              <a:rPr lang="hr-HR" sz="2400" b="1" dirty="0" err="1"/>
              <a:t>segregation</a:t>
            </a:r>
            <a:r>
              <a:rPr lang="hr-HR" sz="2400" b="1" dirty="0"/>
              <a:t> </a:t>
            </a:r>
            <a:r>
              <a:rPr lang="hr-HR" sz="2400" b="1" dirty="0" err="1"/>
              <a:t>of</a:t>
            </a:r>
            <a:r>
              <a:rPr lang="hr-HR" sz="2400" b="1" dirty="0"/>
              <a:t> </a:t>
            </a:r>
            <a:r>
              <a:rPr lang="hr-HR" sz="2400" b="1" dirty="0" err="1"/>
              <a:t>duties</a:t>
            </a:r>
            <a:r>
              <a:rPr lang="hr-HR" sz="2400" b="1" dirty="0"/>
              <a:t> </a:t>
            </a:r>
            <a:r>
              <a:rPr lang="hr-HR" sz="2400" b="1" dirty="0" err="1"/>
              <a:t>shall</a:t>
            </a:r>
            <a:r>
              <a:rPr lang="hr-HR" sz="2400" b="1" dirty="0"/>
              <a:t> </a:t>
            </a:r>
            <a:r>
              <a:rPr lang="hr-HR" sz="2400" b="1" dirty="0" err="1"/>
              <a:t>be</a:t>
            </a:r>
            <a:r>
              <a:rPr lang="hr-HR" sz="2400" b="1" dirty="0"/>
              <a:t> </a:t>
            </a:r>
            <a:r>
              <a:rPr lang="hr-HR" sz="2400" b="1" dirty="0" err="1"/>
              <a:t>applied</a:t>
            </a:r>
            <a:r>
              <a:rPr lang="hr-HR" sz="2400" dirty="0"/>
              <a:t> </a:t>
            </a:r>
            <a:r>
              <a:rPr lang="hr-HR" sz="2400" dirty="0" err="1"/>
              <a:t>in</a:t>
            </a:r>
            <a:r>
              <a:rPr lang="hr-HR" sz="2400" dirty="0"/>
              <a:t> a </a:t>
            </a:r>
            <a:r>
              <a:rPr lang="hr-HR" sz="2400" dirty="0" err="1"/>
              <a:t>manner</a:t>
            </a:r>
            <a:r>
              <a:rPr lang="hr-HR" sz="2400" dirty="0"/>
              <a:t> </a:t>
            </a:r>
            <a:r>
              <a:rPr lang="hr-HR" sz="2400" dirty="0" err="1"/>
              <a:t>that</a:t>
            </a:r>
            <a:r>
              <a:rPr lang="hr-HR" sz="2400" dirty="0"/>
              <a:t> </a:t>
            </a:r>
            <a:r>
              <a:rPr lang="hr-HR" sz="2400" dirty="0" err="1"/>
              <a:t>does</a:t>
            </a:r>
            <a:r>
              <a:rPr lang="hr-HR" sz="2400" dirty="0"/>
              <a:t> </a:t>
            </a:r>
            <a:r>
              <a:rPr lang="hr-HR" sz="2400" dirty="0" err="1"/>
              <a:t>not</a:t>
            </a:r>
            <a:r>
              <a:rPr lang="hr-HR" sz="2400" dirty="0"/>
              <a:t> </a:t>
            </a:r>
            <a:r>
              <a:rPr lang="hr-HR" sz="2400" dirty="0" err="1"/>
              <a:t>allow</a:t>
            </a:r>
            <a:r>
              <a:rPr lang="hr-HR" sz="2400" dirty="0"/>
              <a:t> </a:t>
            </a:r>
            <a:r>
              <a:rPr lang="hr-HR" sz="2400" dirty="0" err="1"/>
              <a:t>an</a:t>
            </a:r>
            <a:r>
              <a:rPr lang="hr-HR" sz="2400" dirty="0"/>
              <a:t> </a:t>
            </a:r>
            <a:r>
              <a:rPr lang="hr-HR" sz="2400" dirty="0" err="1"/>
              <a:t>official</a:t>
            </a:r>
            <a:r>
              <a:rPr lang="hr-HR" sz="2400" dirty="0"/>
              <a:t> to </a:t>
            </a:r>
            <a:r>
              <a:rPr lang="hr-HR" sz="2400" dirty="0" err="1"/>
              <a:t>be</a:t>
            </a:r>
            <a:r>
              <a:rPr lang="hr-HR" sz="2400" dirty="0"/>
              <a:t> at the same time </a:t>
            </a:r>
            <a:r>
              <a:rPr lang="hr-HR" sz="2400" dirty="0" err="1"/>
              <a:t>responsible</a:t>
            </a:r>
            <a:r>
              <a:rPr lang="hr-HR" sz="2400" dirty="0"/>
              <a:t> for</a:t>
            </a:r>
            <a:r>
              <a:rPr lang="mk-MK" sz="2400" dirty="0"/>
              <a:t>: </a:t>
            </a:r>
            <a:r>
              <a:rPr lang="hr-HR" sz="2400" dirty="0" err="1"/>
              <a:t>approval</a:t>
            </a:r>
            <a:r>
              <a:rPr lang="hr-HR" sz="2400" dirty="0"/>
              <a:t> </a:t>
            </a:r>
            <a:r>
              <a:rPr lang="hr-HR" sz="2400" dirty="0" err="1"/>
              <a:t>of</a:t>
            </a:r>
            <a:r>
              <a:rPr lang="hr-HR" sz="2400" dirty="0"/>
              <a:t> </a:t>
            </a:r>
            <a:r>
              <a:rPr lang="en-US" sz="2400" dirty="0"/>
              <a:t>undertaking financial commitments</a:t>
            </a:r>
            <a:r>
              <a:rPr lang="hr-HR" sz="2400" dirty="0"/>
              <a:t>), </a:t>
            </a:r>
            <a:r>
              <a:rPr lang="hr-HR" sz="2400" dirty="0" err="1"/>
              <a:t>approval</a:t>
            </a:r>
            <a:r>
              <a:rPr lang="hr-HR" sz="2400" dirty="0"/>
              <a:t> </a:t>
            </a:r>
            <a:r>
              <a:rPr lang="hr-HR" sz="2400" dirty="0" err="1"/>
              <a:t>of</a:t>
            </a:r>
            <a:r>
              <a:rPr lang="hr-HR" sz="2400" dirty="0"/>
              <a:t> </a:t>
            </a:r>
            <a:r>
              <a:rPr lang="hr-HR" sz="2400" dirty="0" err="1"/>
              <a:t>payment</a:t>
            </a:r>
            <a:r>
              <a:rPr lang="hr-HR" sz="2400" dirty="0"/>
              <a:t> </a:t>
            </a:r>
            <a:r>
              <a:rPr lang="hr-HR" sz="2400" dirty="0" err="1"/>
              <a:t>execution</a:t>
            </a:r>
            <a:r>
              <a:rPr lang="hr-HR" sz="2400" dirty="0"/>
              <a:t> </a:t>
            </a:r>
            <a:r>
              <a:rPr lang="hr-HR" sz="2400" dirty="0" err="1"/>
              <a:t>and</a:t>
            </a:r>
            <a:r>
              <a:rPr lang="hr-HR" sz="2400" dirty="0"/>
              <a:t> </a:t>
            </a:r>
            <a:r>
              <a:rPr lang="hr-HR" sz="2400" dirty="0" err="1"/>
              <a:t>accounting</a:t>
            </a:r>
            <a:r>
              <a:rPr lang="en-US" sz="2400" dirty="0"/>
              <a:t>.</a:t>
            </a:r>
            <a:endParaRPr lang="hr-HR" sz="2400" b="1" dirty="0">
              <a:solidFill>
                <a:srgbClr val="FF0000"/>
              </a:solidFill>
            </a:endParaRPr>
          </a:p>
        </p:txBody>
      </p:sp>
    </p:spTree>
    <p:extLst>
      <p:ext uri="{BB962C8B-B14F-4D97-AF65-F5344CB8AC3E}">
        <p14:creationId xmlns:p14="http://schemas.microsoft.com/office/powerpoint/2010/main" val="3586068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93" y="365125"/>
            <a:ext cx="10705407" cy="743239"/>
          </a:xfrm>
        </p:spPr>
        <p:txBody>
          <a:bodyPr>
            <a:normAutofit/>
          </a:bodyPr>
          <a:lstStyle/>
          <a:p>
            <a:r>
              <a:rPr lang="hr-HR" sz="3200" dirty="0" err="1" smtClean="0"/>
              <a:t>Responsibilities</a:t>
            </a:r>
            <a:r>
              <a:rPr lang="hr-HR" sz="3200" dirty="0" smtClean="0"/>
              <a:t> </a:t>
            </a:r>
            <a:r>
              <a:rPr lang="hr-HR" sz="3200" dirty="0" err="1" smtClean="0"/>
              <a:t>of</a:t>
            </a:r>
            <a:r>
              <a:rPr lang="hr-HR" sz="3200" dirty="0" smtClean="0"/>
              <a:t> the </a:t>
            </a:r>
            <a:r>
              <a:rPr lang="hr-HR" sz="3200" dirty="0" err="1" smtClean="0"/>
              <a:t>heads</a:t>
            </a:r>
            <a:r>
              <a:rPr lang="hr-HR" sz="3200" dirty="0" smtClean="0"/>
              <a:t> </a:t>
            </a:r>
            <a:r>
              <a:rPr lang="hr-HR" sz="3200" dirty="0" err="1" smtClean="0"/>
              <a:t>of</a:t>
            </a:r>
            <a:r>
              <a:rPr lang="hr-HR" sz="3200" dirty="0" smtClean="0"/>
              <a:t> </a:t>
            </a:r>
            <a:r>
              <a:rPr lang="hr-HR" sz="3200" dirty="0" err="1" smtClean="0"/>
              <a:t>internal</a:t>
            </a:r>
            <a:r>
              <a:rPr lang="hr-HR" sz="3200" dirty="0" smtClean="0"/>
              <a:t> </a:t>
            </a:r>
            <a:r>
              <a:rPr lang="hr-HR" sz="3200" dirty="0" err="1" smtClean="0"/>
              <a:t>organizational</a:t>
            </a:r>
            <a:r>
              <a:rPr lang="hr-HR" sz="3200" dirty="0" smtClean="0"/>
              <a:t> </a:t>
            </a:r>
            <a:r>
              <a:rPr lang="hr-HR" sz="3200" dirty="0" err="1" smtClean="0"/>
              <a:t>units</a:t>
            </a:r>
            <a:endParaRPr lang="hr-HR" sz="3200" dirty="0"/>
          </a:p>
        </p:txBody>
      </p:sp>
      <p:sp>
        <p:nvSpPr>
          <p:cNvPr id="3" name="Content Placeholder 2"/>
          <p:cNvSpPr>
            <a:spLocks noGrp="1"/>
          </p:cNvSpPr>
          <p:nvPr>
            <p:ph idx="1"/>
          </p:nvPr>
        </p:nvSpPr>
        <p:spPr>
          <a:xfrm>
            <a:off x="648393" y="1431046"/>
            <a:ext cx="11283505" cy="5032376"/>
          </a:xfrm>
        </p:spPr>
        <p:txBody>
          <a:bodyPr>
            <a:noAutofit/>
          </a:bodyPr>
          <a:lstStyle/>
          <a:p>
            <a:pPr lvl="0" algn="just"/>
            <a:r>
              <a:rPr lang="hr-HR" sz="2200" dirty="0" err="1"/>
              <a:t>setting</a:t>
            </a:r>
            <a:r>
              <a:rPr lang="hr-HR" sz="2200" dirty="0"/>
              <a:t>  </a:t>
            </a:r>
            <a:r>
              <a:rPr lang="hr-HR" sz="2200" dirty="0" err="1"/>
              <a:t>objectives</a:t>
            </a:r>
            <a:r>
              <a:rPr lang="hr-HR" sz="2200" dirty="0"/>
              <a:t> </a:t>
            </a:r>
            <a:r>
              <a:rPr lang="hr-HR" sz="2200" dirty="0" err="1" smtClean="0"/>
              <a:t>that</a:t>
            </a:r>
            <a:r>
              <a:rPr lang="hr-HR" sz="2200" dirty="0" smtClean="0"/>
              <a:t> </a:t>
            </a:r>
            <a:r>
              <a:rPr lang="hr-HR" sz="2200" dirty="0"/>
              <a:t>must </a:t>
            </a:r>
            <a:r>
              <a:rPr lang="hr-HR" sz="2200" dirty="0" err="1"/>
              <a:t>be</a:t>
            </a:r>
            <a:r>
              <a:rPr lang="hr-HR" sz="2200" dirty="0"/>
              <a:t> </a:t>
            </a:r>
            <a:r>
              <a:rPr lang="hr-HR" sz="2200" dirty="0" err="1"/>
              <a:t>aligned</a:t>
            </a:r>
            <a:r>
              <a:rPr lang="hr-HR" sz="2200" dirty="0"/>
              <a:t> </a:t>
            </a:r>
            <a:r>
              <a:rPr lang="hr-HR" sz="2200" dirty="0" err="1"/>
              <a:t>with</a:t>
            </a:r>
            <a:r>
              <a:rPr lang="hr-HR" sz="2200" dirty="0"/>
              <a:t> the set </a:t>
            </a:r>
            <a:r>
              <a:rPr lang="hr-HR" sz="2200" dirty="0" err="1"/>
              <a:t>objectives</a:t>
            </a:r>
            <a:r>
              <a:rPr lang="hr-HR" sz="2200" dirty="0"/>
              <a:t> </a:t>
            </a:r>
            <a:r>
              <a:rPr lang="hr-HR" sz="2200" dirty="0" err="1"/>
              <a:t>and</a:t>
            </a:r>
            <a:r>
              <a:rPr lang="hr-HR" sz="2200" dirty="0"/>
              <a:t> </a:t>
            </a:r>
            <a:r>
              <a:rPr lang="hr-HR" sz="2200" dirty="0" err="1"/>
              <a:t>funds</a:t>
            </a:r>
            <a:r>
              <a:rPr lang="hr-HR" sz="2200" dirty="0"/>
              <a:t> at the </a:t>
            </a:r>
            <a:r>
              <a:rPr lang="hr-HR" sz="2200" dirty="0" err="1"/>
              <a:t>entity</a:t>
            </a:r>
            <a:r>
              <a:rPr lang="hr-HR" sz="2200" dirty="0"/>
              <a:t> </a:t>
            </a:r>
            <a:r>
              <a:rPr lang="hr-HR" sz="2200" dirty="0" err="1"/>
              <a:t>level</a:t>
            </a:r>
            <a:r>
              <a:rPr lang="en-US" sz="2200" dirty="0"/>
              <a:t>;</a:t>
            </a:r>
            <a:endParaRPr lang="hr-HR" sz="2200" dirty="0"/>
          </a:p>
          <a:p>
            <a:pPr lvl="0" algn="just"/>
            <a:r>
              <a:rPr lang="hr-HR" sz="2200" dirty="0" err="1"/>
              <a:t>identifying</a:t>
            </a:r>
            <a:r>
              <a:rPr lang="hr-HR" sz="2200" dirty="0"/>
              <a:t>  </a:t>
            </a:r>
            <a:r>
              <a:rPr lang="hr-HR" sz="2200" dirty="0" err="1"/>
              <a:t>performance</a:t>
            </a:r>
            <a:r>
              <a:rPr lang="hr-HR" sz="2200" dirty="0"/>
              <a:t> </a:t>
            </a:r>
            <a:r>
              <a:rPr lang="hr-HR" sz="2200" dirty="0" err="1"/>
              <a:t>indicators</a:t>
            </a:r>
            <a:r>
              <a:rPr lang="hr-HR" sz="2200" dirty="0"/>
              <a:t> for monitoring </a:t>
            </a:r>
            <a:r>
              <a:rPr lang="hr-HR" sz="2200" dirty="0" err="1"/>
              <a:t>and</a:t>
            </a:r>
            <a:r>
              <a:rPr lang="hr-HR" sz="2200" dirty="0"/>
              <a:t> </a:t>
            </a:r>
            <a:r>
              <a:rPr lang="hr-HR" sz="2200" dirty="0" err="1"/>
              <a:t>reporting</a:t>
            </a:r>
            <a:r>
              <a:rPr lang="hr-HR" sz="2200" dirty="0"/>
              <a:t> on </a:t>
            </a:r>
            <a:r>
              <a:rPr lang="hr-HR" sz="2200" dirty="0" err="1"/>
              <a:t>achieved</a:t>
            </a:r>
            <a:r>
              <a:rPr lang="hr-HR" sz="2200" dirty="0"/>
              <a:t> </a:t>
            </a:r>
            <a:r>
              <a:rPr lang="hr-HR" sz="2200" dirty="0" err="1" smtClean="0"/>
              <a:t>results</a:t>
            </a:r>
            <a:r>
              <a:rPr lang="en-US" sz="2200" dirty="0" smtClean="0"/>
              <a:t>;</a:t>
            </a:r>
            <a:endParaRPr lang="hr-HR" sz="2200" dirty="0"/>
          </a:p>
          <a:p>
            <a:pPr lvl="0" algn="just"/>
            <a:r>
              <a:rPr lang="hr-HR" sz="2200" dirty="0" err="1" smtClean="0"/>
              <a:t>achieving</a:t>
            </a:r>
            <a:r>
              <a:rPr lang="hr-HR" sz="2200" dirty="0" smtClean="0"/>
              <a:t> </a:t>
            </a:r>
            <a:r>
              <a:rPr lang="hr-HR" sz="2200" dirty="0" err="1" smtClean="0"/>
              <a:t>objectives</a:t>
            </a:r>
            <a:r>
              <a:rPr lang="hr-HR" sz="2200" dirty="0" smtClean="0"/>
              <a:t> </a:t>
            </a:r>
            <a:r>
              <a:rPr lang="hr-HR" sz="2200" dirty="0" err="1"/>
              <a:t>in</a:t>
            </a:r>
            <a:r>
              <a:rPr lang="hr-HR" sz="2200" dirty="0"/>
              <a:t> </a:t>
            </a:r>
            <a:r>
              <a:rPr lang="hr-HR" sz="2200" dirty="0" err="1"/>
              <a:t>accordance</a:t>
            </a:r>
            <a:r>
              <a:rPr lang="hr-HR" sz="2200" dirty="0"/>
              <a:t> </a:t>
            </a:r>
            <a:r>
              <a:rPr lang="hr-HR" sz="2200" dirty="0" err="1" smtClean="0"/>
              <a:t>with</a:t>
            </a:r>
            <a:r>
              <a:rPr lang="hr-HR" sz="2200" dirty="0" smtClean="0"/>
              <a:t> </a:t>
            </a:r>
            <a:r>
              <a:rPr lang="hr-HR" sz="2200" dirty="0" err="1"/>
              <a:t>strategic</a:t>
            </a:r>
            <a:r>
              <a:rPr lang="hr-HR" sz="2200" dirty="0"/>
              <a:t> </a:t>
            </a:r>
            <a:r>
              <a:rPr lang="hr-HR" sz="2200" dirty="0" err="1"/>
              <a:t>and</a:t>
            </a:r>
            <a:r>
              <a:rPr lang="hr-HR" sz="2200" dirty="0"/>
              <a:t> </a:t>
            </a:r>
            <a:r>
              <a:rPr lang="hr-HR" sz="2200" dirty="0" err="1"/>
              <a:t>other</a:t>
            </a:r>
            <a:r>
              <a:rPr lang="hr-HR" sz="2200" dirty="0"/>
              <a:t> </a:t>
            </a:r>
            <a:r>
              <a:rPr lang="hr-HR" sz="2200" dirty="0" err="1"/>
              <a:t>plans</a:t>
            </a:r>
            <a:r>
              <a:rPr lang="hr-HR" sz="2200" dirty="0"/>
              <a:t> </a:t>
            </a:r>
            <a:r>
              <a:rPr lang="hr-HR" sz="2200" dirty="0" err="1"/>
              <a:t>and</a:t>
            </a:r>
            <a:r>
              <a:rPr lang="hr-HR" sz="2200" dirty="0"/>
              <a:t> </a:t>
            </a:r>
            <a:r>
              <a:rPr lang="hr-HR" sz="2200" dirty="0" err="1"/>
              <a:t>programmes</a:t>
            </a:r>
            <a:r>
              <a:rPr lang="hr-HR" sz="2200" dirty="0"/>
              <a:t>, </a:t>
            </a:r>
            <a:r>
              <a:rPr lang="hr-HR" sz="2200" dirty="0" err="1"/>
              <a:t>approved</a:t>
            </a:r>
            <a:r>
              <a:rPr lang="hr-HR" sz="2200" dirty="0"/>
              <a:t> </a:t>
            </a:r>
            <a:r>
              <a:rPr lang="hr-HR" sz="2200" dirty="0" err="1" smtClean="0"/>
              <a:t>financial</a:t>
            </a:r>
            <a:r>
              <a:rPr lang="hr-HR" sz="2200" dirty="0" smtClean="0"/>
              <a:t> </a:t>
            </a:r>
            <a:r>
              <a:rPr lang="hr-HR" sz="2200" dirty="0"/>
              <a:t>plan </a:t>
            </a:r>
            <a:r>
              <a:rPr lang="hr-HR" sz="2200" dirty="0" err="1"/>
              <a:t>and</a:t>
            </a:r>
            <a:r>
              <a:rPr lang="hr-HR" sz="2200" dirty="0"/>
              <a:t> </a:t>
            </a:r>
            <a:r>
              <a:rPr lang="hr-HR" sz="2200" dirty="0" err="1"/>
              <a:t>relevant</a:t>
            </a:r>
            <a:r>
              <a:rPr lang="hr-HR" sz="2200" dirty="0"/>
              <a:t> </a:t>
            </a:r>
            <a:r>
              <a:rPr lang="hr-HR" sz="2200" dirty="0" err="1"/>
              <a:t>laws</a:t>
            </a:r>
            <a:r>
              <a:rPr lang="hr-HR" sz="2200" dirty="0"/>
              <a:t> </a:t>
            </a:r>
            <a:r>
              <a:rPr lang="hr-HR" sz="2200" dirty="0" err="1"/>
              <a:t>and</a:t>
            </a:r>
            <a:r>
              <a:rPr lang="hr-HR" sz="2200" dirty="0"/>
              <a:t> </a:t>
            </a:r>
            <a:r>
              <a:rPr lang="hr-HR" sz="2200" dirty="0" err="1"/>
              <a:t>other</a:t>
            </a:r>
            <a:r>
              <a:rPr lang="hr-HR" sz="2200" dirty="0"/>
              <a:t> </a:t>
            </a:r>
            <a:r>
              <a:rPr lang="hr-HR" sz="2200" dirty="0" err="1"/>
              <a:t>regulations</a:t>
            </a:r>
            <a:r>
              <a:rPr lang="en-US" sz="2200" dirty="0"/>
              <a:t>;</a:t>
            </a:r>
            <a:endParaRPr lang="hr-HR" sz="2200" dirty="0"/>
          </a:p>
          <a:p>
            <a:pPr lvl="0" algn="just"/>
            <a:r>
              <a:rPr lang="hr-HR" sz="2200" dirty="0" err="1"/>
              <a:t>risk</a:t>
            </a:r>
            <a:r>
              <a:rPr lang="hr-HR" sz="2200" dirty="0"/>
              <a:t> management </a:t>
            </a:r>
            <a:r>
              <a:rPr lang="hr-HR" sz="2200" dirty="0" err="1"/>
              <a:t>which</a:t>
            </a:r>
            <a:r>
              <a:rPr lang="hr-HR" sz="2200" dirty="0"/>
              <a:t> </a:t>
            </a:r>
            <a:r>
              <a:rPr lang="hr-HR" sz="2200" dirty="0" err="1"/>
              <a:t>could</a:t>
            </a:r>
            <a:r>
              <a:rPr lang="hr-HR" sz="2200" dirty="0"/>
              <a:t> </a:t>
            </a:r>
            <a:r>
              <a:rPr lang="hr-HR" sz="2200" dirty="0" err="1"/>
              <a:t>have</a:t>
            </a:r>
            <a:r>
              <a:rPr lang="hr-HR" sz="2200" dirty="0"/>
              <a:t> </a:t>
            </a:r>
            <a:r>
              <a:rPr lang="hr-HR" sz="2200" dirty="0" err="1"/>
              <a:t>an</a:t>
            </a:r>
            <a:r>
              <a:rPr lang="hr-HR" sz="2200" dirty="0"/>
              <a:t> </a:t>
            </a:r>
            <a:r>
              <a:rPr lang="hr-HR" sz="2200" dirty="0" err="1"/>
              <a:t>impact</a:t>
            </a:r>
            <a:r>
              <a:rPr lang="hr-HR" sz="2200" dirty="0"/>
              <a:t> on the </a:t>
            </a:r>
            <a:r>
              <a:rPr lang="hr-HR" sz="2200" dirty="0" err="1"/>
              <a:t>realization</a:t>
            </a:r>
            <a:r>
              <a:rPr lang="hr-HR" sz="2200" dirty="0"/>
              <a:t> </a:t>
            </a:r>
            <a:r>
              <a:rPr lang="hr-HR" sz="2200" dirty="0" err="1"/>
              <a:t>of</a:t>
            </a:r>
            <a:r>
              <a:rPr lang="hr-HR" sz="2200" dirty="0"/>
              <a:t> </a:t>
            </a:r>
            <a:r>
              <a:rPr lang="hr-HR" sz="2200" dirty="0" err="1"/>
              <a:t>objectives</a:t>
            </a:r>
            <a:r>
              <a:rPr lang="en-US" sz="2200" dirty="0"/>
              <a:t>;</a:t>
            </a:r>
            <a:endParaRPr lang="hr-HR" sz="2200" dirty="0"/>
          </a:p>
          <a:p>
            <a:pPr lvl="0" algn="just"/>
            <a:r>
              <a:rPr lang="hr-HR" sz="2200" dirty="0"/>
              <a:t>development </a:t>
            </a:r>
            <a:r>
              <a:rPr lang="hr-HR" sz="2200" dirty="0" err="1"/>
              <a:t>and</a:t>
            </a:r>
            <a:r>
              <a:rPr lang="hr-HR" sz="2200" dirty="0"/>
              <a:t> </a:t>
            </a:r>
            <a:r>
              <a:rPr lang="hr-HR" sz="2200" dirty="0" err="1"/>
              <a:t>implementation</a:t>
            </a:r>
            <a:r>
              <a:rPr lang="hr-HR" sz="2200" dirty="0"/>
              <a:t> </a:t>
            </a:r>
            <a:r>
              <a:rPr lang="hr-HR" sz="2200" dirty="0" err="1"/>
              <a:t>of</a:t>
            </a:r>
            <a:r>
              <a:rPr lang="hr-HR" sz="2200" dirty="0"/>
              <a:t> </a:t>
            </a:r>
            <a:r>
              <a:rPr lang="hr-HR" sz="2200" dirty="0" err="1"/>
              <a:t>control</a:t>
            </a:r>
            <a:r>
              <a:rPr lang="hr-HR" sz="2200" dirty="0"/>
              <a:t> </a:t>
            </a:r>
            <a:r>
              <a:rPr lang="hr-HR" sz="2200" dirty="0" err="1"/>
              <a:t>activites</a:t>
            </a:r>
            <a:r>
              <a:rPr lang="hr-HR" sz="2200" dirty="0"/>
              <a:t> </a:t>
            </a:r>
            <a:r>
              <a:rPr lang="hr-HR" sz="2200" dirty="0" err="1"/>
              <a:t>in</a:t>
            </a:r>
            <a:r>
              <a:rPr lang="hr-HR" sz="2200" dirty="0"/>
              <a:t> </a:t>
            </a:r>
            <a:r>
              <a:rPr lang="hr-HR" sz="2200" dirty="0" err="1"/>
              <a:t>business</a:t>
            </a:r>
            <a:r>
              <a:rPr lang="hr-HR" sz="2200" dirty="0"/>
              <a:t> </a:t>
            </a:r>
            <a:r>
              <a:rPr lang="hr-HR" sz="2200" dirty="0" err="1"/>
              <a:t>processes</a:t>
            </a:r>
            <a:r>
              <a:rPr lang="hr-HR" sz="2200" dirty="0"/>
              <a:t>, </a:t>
            </a:r>
            <a:r>
              <a:rPr lang="hr-HR" sz="2200" dirty="0" err="1"/>
              <a:t>programmes</a:t>
            </a:r>
            <a:r>
              <a:rPr lang="hr-HR" sz="2200" dirty="0"/>
              <a:t>, </a:t>
            </a:r>
            <a:r>
              <a:rPr lang="hr-HR" sz="2200" dirty="0" err="1"/>
              <a:t>projects</a:t>
            </a:r>
            <a:r>
              <a:rPr lang="hr-HR" sz="2200" dirty="0"/>
              <a:t> </a:t>
            </a:r>
            <a:r>
              <a:rPr lang="hr-HR" sz="2200" dirty="0" err="1"/>
              <a:t>and</a:t>
            </a:r>
            <a:r>
              <a:rPr lang="hr-HR" sz="2200" dirty="0"/>
              <a:t> </a:t>
            </a:r>
            <a:r>
              <a:rPr lang="hr-HR" sz="2200" dirty="0" err="1"/>
              <a:t>activities</a:t>
            </a:r>
            <a:r>
              <a:rPr lang="hr-HR" sz="2200" dirty="0"/>
              <a:t> </a:t>
            </a:r>
            <a:r>
              <a:rPr lang="hr-HR" sz="2200" dirty="0" err="1"/>
              <a:t>in</a:t>
            </a:r>
            <a:r>
              <a:rPr lang="hr-HR" sz="2200" dirty="0"/>
              <a:t> </a:t>
            </a:r>
            <a:r>
              <a:rPr lang="hr-HR" sz="2200" dirty="0" err="1"/>
              <a:t>order</a:t>
            </a:r>
            <a:r>
              <a:rPr lang="hr-HR" sz="2200" dirty="0"/>
              <a:t> to </a:t>
            </a:r>
            <a:r>
              <a:rPr lang="hr-HR" sz="2200" dirty="0" err="1"/>
              <a:t>achieve</a:t>
            </a:r>
            <a:r>
              <a:rPr lang="hr-HR" sz="2200" dirty="0"/>
              <a:t> </a:t>
            </a:r>
            <a:r>
              <a:rPr lang="hr-HR" sz="2200" dirty="0" err="1"/>
              <a:t>objectives</a:t>
            </a:r>
            <a:r>
              <a:rPr lang="hr-HR" sz="2200" dirty="0"/>
              <a:t> </a:t>
            </a:r>
            <a:r>
              <a:rPr lang="hr-HR" sz="2200" dirty="0" err="1"/>
              <a:t>of</a:t>
            </a:r>
            <a:r>
              <a:rPr lang="hr-HR" sz="2200" dirty="0"/>
              <a:t> the </a:t>
            </a:r>
            <a:r>
              <a:rPr lang="hr-HR" sz="2200" dirty="0" err="1"/>
              <a:t>organizational</a:t>
            </a:r>
            <a:r>
              <a:rPr lang="hr-HR" sz="2200" dirty="0"/>
              <a:t> </a:t>
            </a:r>
            <a:r>
              <a:rPr lang="hr-HR" sz="2200" dirty="0" err="1"/>
              <a:t>unit</a:t>
            </a:r>
            <a:r>
              <a:rPr lang="hr-HR" sz="2200" dirty="0"/>
              <a:t> </a:t>
            </a:r>
            <a:r>
              <a:rPr lang="hr-HR" sz="2200" dirty="0" err="1"/>
              <a:t>and</a:t>
            </a:r>
            <a:r>
              <a:rPr lang="hr-HR" sz="2200" dirty="0"/>
              <a:t> to </a:t>
            </a:r>
            <a:r>
              <a:rPr lang="hr-HR" sz="2200" dirty="0" err="1"/>
              <a:t>ensure</a:t>
            </a:r>
            <a:r>
              <a:rPr lang="hr-HR" sz="2200" dirty="0"/>
              <a:t> </a:t>
            </a:r>
            <a:r>
              <a:rPr lang="hr-HR" sz="2200" dirty="0" err="1"/>
              <a:t>proper</a:t>
            </a:r>
            <a:r>
              <a:rPr lang="hr-HR" sz="2200" dirty="0"/>
              <a:t>, </a:t>
            </a:r>
            <a:r>
              <a:rPr lang="hr-HR" sz="2200" dirty="0" err="1"/>
              <a:t>ethical</a:t>
            </a:r>
            <a:r>
              <a:rPr lang="hr-HR" sz="2200" dirty="0"/>
              <a:t>, </a:t>
            </a:r>
            <a:r>
              <a:rPr lang="hr-HR" sz="2200" dirty="0" err="1"/>
              <a:t>economical</a:t>
            </a:r>
            <a:r>
              <a:rPr lang="hr-HR" sz="2200" dirty="0"/>
              <a:t>, </a:t>
            </a:r>
            <a:r>
              <a:rPr lang="hr-HR" sz="2200" dirty="0" err="1"/>
              <a:t>effective</a:t>
            </a:r>
            <a:r>
              <a:rPr lang="hr-HR" sz="2200" dirty="0"/>
              <a:t> </a:t>
            </a:r>
            <a:r>
              <a:rPr lang="hr-HR" sz="2200" dirty="0" err="1"/>
              <a:t>and</a:t>
            </a:r>
            <a:r>
              <a:rPr lang="hr-HR" sz="2200" dirty="0"/>
              <a:t> </a:t>
            </a:r>
            <a:r>
              <a:rPr lang="hr-HR" sz="2200" dirty="0" err="1"/>
              <a:t>efficient</a:t>
            </a:r>
            <a:r>
              <a:rPr lang="hr-HR" sz="2200" dirty="0"/>
              <a:t> management </a:t>
            </a:r>
            <a:r>
              <a:rPr lang="hr-HR" sz="2200" dirty="0" err="1"/>
              <a:t>of</a:t>
            </a:r>
            <a:r>
              <a:rPr lang="hr-HR" sz="2200" dirty="0"/>
              <a:t> </a:t>
            </a:r>
            <a:r>
              <a:rPr lang="hr-HR" sz="2200" dirty="0" err="1"/>
              <a:t>financial</a:t>
            </a:r>
            <a:r>
              <a:rPr lang="hr-HR" sz="2200" dirty="0"/>
              <a:t> </a:t>
            </a:r>
            <a:r>
              <a:rPr lang="hr-HR" sz="2200" dirty="0" err="1"/>
              <a:t>funds</a:t>
            </a:r>
            <a:r>
              <a:rPr lang="hr-HR" sz="2200" dirty="0"/>
              <a:t> </a:t>
            </a:r>
            <a:r>
              <a:rPr lang="hr-HR" sz="2200" dirty="0" err="1"/>
              <a:t>alocated</a:t>
            </a:r>
            <a:r>
              <a:rPr lang="hr-HR" sz="2200" dirty="0"/>
              <a:t> to the </a:t>
            </a:r>
            <a:r>
              <a:rPr lang="hr-HR" sz="2200" dirty="0" err="1"/>
              <a:t>organisational</a:t>
            </a:r>
            <a:r>
              <a:rPr lang="hr-HR" sz="2200" dirty="0"/>
              <a:t> </a:t>
            </a:r>
            <a:r>
              <a:rPr lang="hr-HR" sz="2200" dirty="0" err="1"/>
              <a:t>unit</a:t>
            </a:r>
            <a:r>
              <a:rPr lang="en-US" sz="2200" dirty="0"/>
              <a:t>;</a:t>
            </a:r>
            <a:endParaRPr lang="hr-HR" sz="2200" dirty="0"/>
          </a:p>
          <a:p>
            <a:pPr lvl="0" algn="just"/>
            <a:r>
              <a:rPr lang="en-US" sz="2200" dirty="0"/>
              <a:t>monitoring and evaluation of achieved results and effects</a:t>
            </a:r>
            <a:endParaRPr lang="hr-HR" sz="2200" dirty="0"/>
          </a:p>
          <a:p>
            <a:pPr lvl="0" algn="just"/>
            <a:r>
              <a:rPr lang="en-US" sz="2200" dirty="0"/>
              <a:t>constant monitoring and self-assessment of the efficiency and effectiveness of </a:t>
            </a:r>
            <a:r>
              <a:rPr lang="hr-HR" sz="2200" dirty="0" smtClean="0"/>
              <a:t>FMC</a:t>
            </a:r>
            <a:endParaRPr lang="hr-HR" sz="2200" dirty="0"/>
          </a:p>
          <a:p>
            <a:pPr lvl="0" algn="just"/>
            <a:r>
              <a:rPr lang="hr-HR" sz="2200" dirty="0" err="1"/>
              <a:t>continuous</a:t>
            </a:r>
            <a:r>
              <a:rPr lang="hr-HR" sz="2200" dirty="0"/>
              <a:t> </a:t>
            </a:r>
            <a:r>
              <a:rPr lang="hr-HR" sz="2200" dirty="0" err="1"/>
              <a:t>improvement</a:t>
            </a:r>
            <a:r>
              <a:rPr lang="hr-HR" sz="2200" dirty="0"/>
              <a:t> </a:t>
            </a:r>
            <a:r>
              <a:rPr lang="hr-HR" sz="2200" dirty="0" err="1"/>
              <a:t>of</a:t>
            </a:r>
            <a:r>
              <a:rPr lang="hr-HR" sz="2200" dirty="0"/>
              <a:t> </a:t>
            </a:r>
            <a:r>
              <a:rPr lang="hr-HR" sz="2200" dirty="0" err="1" smtClean="0"/>
              <a:t>processes</a:t>
            </a:r>
            <a:r>
              <a:rPr lang="hr-HR" sz="2200" dirty="0" smtClean="0"/>
              <a:t> </a:t>
            </a:r>
            <a:r>
              <a:rPr lang="hr-HR" sz="2200" dirty="0"/>
              <a:t>for </a:t>
            </a:r>
            <a:r>
              <a:rPr lang="hr-HR" sz="2200" dirty="0" err="1"/>
              <a:t>achieving</a:t>
            </a:r>
            <a:r>
              <a:rPr lang="hr-HR" sz="2200" dirty="0"/>
              <a:t> </a:t>
            </a:r>
            <a:r>
              <a:rPr lang="hr-HR" sz="2200" dirty="0" err="1"/>
              <a:t>better</a:t>
            </a:r>
            <a:r>
              <a:rPr lang="hr-HR" sz="2200" dirty="0"/>
              <a:t> </a:t>
            </a:r>
            <a:r>
              <a:rPr lang="hr-HR" sz="2200" dirty="0" err="1"/>
              <a:t>efficiency</a:t>
            </a:r>
            <a:r>
              <a:rPr lang="hr-HR" sz="2200" dirty="0"/>
              <a:t> </a:t>
            </a:r>
            <a:r>
              <a:rPr lang="hr-HR" sz="2200" dirty="0" err="1"/>
              <a:t>and</a:t>
            </a:r>
            <a:r>
              <a:rPr lang="hr-HR" sz="2200" dirty="0"/>
              <a:t> </a:t>
            </a:r>
            <a:r>
              <a:rPr lang="hr-HR" sz="2200" dirty="0" err="1"/>
              <a:t>effectiveness</a:t>
            </a:r>
            <a:r>
              <a:rPr lang="en-US" sz="2200" dirty="0" smtClean="0"/>
              <a:t>.</a:t>
            </a:r>
            <a:endParaRPr lang="hr-HR" sz="2200" dirty="0"/>
          </a:p>
        </p:txBody>
      </p:sp>
    </p:spTree>
    <p:extLst>
      <p:ext uri="{BB962C8B-B14F-4D97-AF65-F5344CB8AC3E}">
        <p14:creationId xmlns:p14="http://schemas.microsoft.com/office/powerpoint/2010/main" val="1389969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6479" y="365125"/>
            <a:ext cx="11907476" cy="1325563"/>
          </a:xfrm>
        </p:spPr>
        <p:txBody>
          <a:bodyPr>
            <a:normAutofit/>
          </a:bodyPr>
          <a:lstStyle/>
          <a:p>
            <a:pPr algn="ctr"/>
            <a:r>
              <a:rPr lang="en-US" sz="2800" b="1" dirty="0">
                <a:solidFill>
                  <a:srgbClr val="002060"/>
                </a:solidFill>
              </a:rPr>
              <a:t>Annual Report on the Functioning of the 2020 Public Internal Financial Control </a:t>
            </a:r>
            <a:r>
              <a:rPr lang="en-US" sz="2800" b="1" dirty="0" smtClean="0">
                <a:solidFill>
                  <a:srgbClr val="002060"/>
                </a:solidFill>
              </a:rPr>
              <a:t>System</a:t>
            </a:r>
            <a:endParaRPr lang="hr-HR" sz="2800" b="1" dirty="0">
              <a:solidFill>
                <a:srgbClr val="002060"/>
              </a:solidFill>
            </a:endParaRPr>
          </a:p>
        </p:txBody>
      </p:sp>
      <p:sp>
        <p:nvSpPr>
          <p:cNvPr id="3" name="Rezervirano mjesto sadržaja 2"/>
          <p:cNvSpPr>
            <a:spLocks noGrp="1"/>
          </p:cNvSpPr>
          <p:nvPr>
            <p:ph idx="1"/>
          </p:nvPr>
        </p:nvSpPr>
        <p:spPr>
          <a:xfrm>
            <a:off x="770708" y="2116183"/>
            <a:ext cx="10583091" cy="4060780"/>
          </a:xfrm>
        </p:spPr>
        <p:txBody>
          <a:bodyPr>
            <a:normAutofit/>
          </a:bodyPr>
          <a:lstStyle/>
          <a:p>
            <a:pPr marL="0" indent="0" algn="just">
              <a:buNone/>
            </a:pPr>
            <a:r>
              <a:rPr lang="en-GB" dirty="0" smtClean="0"/>
              <a:t>3</a:t>
            </a:r>
            <a:r>
              <a:rPr lang="en-GB" dirty="0"/>
              <a:t>. Upon approving  the Plan for Organization of Internal Audit by the Government, based on the previously received positive opinion by the Ministry of Finance, </a:t>
            </a:r>
            <a:endParaRPr lang="hr-HR" dirty="0" smtClean="0"/>
          </a:p>
          <a:p>
            <a:pPr marL="0" indent="0" algn="just">
              <a:buNone/>
            </a:pPr>
            <a:r>
              <a:rPr lang="en-GB" dirty="0" smtClean="0">
                <a:effectLst>
                  <a:outerShdw blurRad="38100" dist="38100" dir="2700000" algn="tl">
                    <a:srgbClr val="000000">
                      <a:alpha val="43137"/>
                    </a:srgbClr>
                  </a:outerShdw>
                </a:effectLst>
              </a:rPr>
              <a:t>the </a:t>
            </a:r>
            <a:r>
              <a:rPr lang="en-GB" dirty="0">
                <a:effectLst>
                  <a:outerShdw blurRad="38100" dist="38100" dir="2700000" algn="tl">
                    <a:srgbClr val="000000">
                      <a:alpha val="43137"/>
                    </a:srgbClr>
                  </a:outerShdw>
                </a:effectLst>
              </a:rPr>
              <a:t>ministries should make modifications and amendments to the acts for organization and systematization as regards the internal audit units, the staffing of which should be completed by 31</a:t>
            </a:r>
            <a:r>
              <a:rPr lang="en-GB" baseline="30000" dirty="0">
                <a:effectLst>
                  <a:outerShdw blurRad="38100" dist="38100" dir="2700000" algn="tl">
                    <a:srgbClr val="000000">
                      <a:alpha val="43137"/>
                    </a:srgbClr>
                  </a:outerShdw>
                </a:effectLst>
              </a:rPr>
              <a:t>st</a:t>
            </a:r>
            <a:r>
              <a:rPr lang="en-GB" dirty="0">
                <a:effectLst>
                  <a:outerShdw blurRad="38100" dist="38100" dir="2700000" algn="tl">
                    <a:srgbClr val="000000">
                      <a:alpha val="43137"/>
                    </a:srgbClr>
                  </a:outerShdw>
                </a:effectLst>
              </a:rPr>
              <a:t> December 2022. </a:t>
            </a:r>
            <a:endParaRPr lang="hr-HR" dirty="0">
              <a:effectLst>
                <a:outerShdw blurRad="38100" dist="38100" dir="2700000" algn="tl">
                  <a:srgbClr val="000000">
                    <a:alpha val="43137"/>
                  </a:srgbClr>
                </a:outerShdw>
              </a:effectLst>
            </a:endParaRPr>
          </a:p>
          <a:p>
            <a:pPr marL="0" indent="0">
              <a:buNone/>
            </a:pPr>
            <a:endParaRPr lang="hr-HR" dirty="0"/>
          </a:p>
        </p:txBody>
      </p:sp>
      <p:sp>
        <p:nvSpPr>
          <p:cNvPr id="4" name="Rezervirano mjesto broja slajda 3"/>
          <p:cNvSpPr>
            <a:spLocks noGrp="1"/>
          </p:cNvSpPr>
          <p:nvPr>
            <p:ph type="sldNum" sz="quarter" idx="12"/>
          </p:nvPr>
        </p:nvSpPr>
        <p:spPr/>
        <p:txBody>
          <a:bodyPr/>
          <a:lstStyle/>
          <a:p>
            <a:fld id="{39B656E2-6D99-4623-ADDD-8BE5644C3BE7}" type="slidenum">
              <a:rPr lang="en-US" smtClean="0"/>
              <a:t>3</a:t>
            </a:fld>
            <a:endParaRPr lang="en-US"/>
          </a:p>
        </p:txBody>
      </p:sp>
      <p:grpSp>
        <p:nvGrpSpPr>
          <p:cNvPr id="5" name="Group 24"/>
          <p:cNvGrpSpPr/>
          <p:nvPr/>
        </p:nvGrpSpPr>
        <p:grpSpPr>
          <a:xfrm>
            <a:off x="4160353" y="6225751"/>
            <a:ext cx="4256410" cy="632249"/>
            <a:chOff x="3277275" y="6033613"/>
            <a:chExt cx="4256410" cy="632249"/>
          </a:xfrm>
        </p:grpSpPr>
        <p:pic>
          <p:nvPicPr>
            <p:cNvPr id="6"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275" y="6257395"/>
              <a:ext cx="517554" cy="345182"/>
            </a:xfrm>
            <a:prstGeom prst="rect">
              <a:avLst/>
            </a:prstGeom>
          </p:spPr>
        </p:pic>
        <p:pic>
          <p:nvPicPr>
            <p:cNvPr id="7"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210" y="6033613"/>
              <a:ext cx="843475" cy="632249"/>
            </a:xfrm>
            <a:prstGeom prst="rect">
              <a:avLst/>
            </a:prstGeom>
          </p:spPr>
        </p:pic>
        <p:sp>
          <p:nvSpPr>
            <p:cNvPr id="8" name="TextBox 23"/>
            <p:cNvSpPr txBox="1"/>
            <p:nvPr/>
          </p:nvSpPr>
          <p:spPr>
            <a:xfrm>
              <a:off x="3794830" y="6256731"/>
              <a:ext cx="3172414" cy="276999"/>
            </a:xfrm>
            <a:prstGeom prst="rect">
              <a:avLst/>
            </a:prstGeom>
            <a:noFill/>
          </p:spPr>
          <p:txBody>
            <a:bodyPr wrap="square" rtlCol="0">
              <a:spAutoFit/>
            </a:bodyPr>
            <a:lstStyle/>
            <a:p>
              <a:pPr algn="ctr"/>
              <a:r>
                <a:rPr lang="en-US" sz="1200" b="1" dirty="0" smtClean="0"/>
                <a:t>This project is funded by the European Union</a:t>
              </a:r>
              <a:endParaRPr lang="en-US" sz="1200" b="1" dirty="0"/>
            </a:p>
          </p:txBody>
        </p:sp>
      </p:grpSp>
    </p:spTree>
    <p:extLst>
      <p:ext uri="{BB962C8B-B14F-4D97-AF65-F5344CB8AC3E}">
        <p14:creationId xmlns:p14="http://schemas.microsoft.com/office/powerpoint/2010/main" val="193175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93" y="365125"/>
            <a:ext cx="10705407" cy="743239"/>
          </a:xfrm>
        </p:spPr>
        <p:txBody>
          <a:bodyPr>
            <a:normAutofit/>
          </a:bodyPr>
          <a:lstStyle/>
          <a:p>
            <a:r>
              <a:rPr lang="hr-HR" sz="3200" dirty="0" err="1" smtClean="0"/>
              <a:t>Responsibilities</a:t>
            </a:r>
            <a:r>
              <a:rPr lang="hr-HR" sz="3200" dirty="0" smtClean="0"/>
              <a:t> </a:t>
            </a:r>
            <a:r>
              <a:rPr lang="hr-HR" sz="3200" dirty="0" err="1" smtClean="0"/>
              <a:t>of</a:t>
            </a:r>
            <a:r>
              <a:rPr lang="hr-HR" sz="3200" dirty="0" smtClean="0"/>
              <a:t> the </a:t>
            </a:r>
            <a:r>
              <a:rPr lang="hr-HR" sz="3200" dirty="0" err="1" smtClean="0"/>
              <a:t>heads</a:t>
            </a:r>
            <a:r>
              <a:rPr lang="hr-HR" sz="3200" dirty="0" smtClean="0"/>
              <a:t> </a:t>
            </a:r>
            <a:r>
              <a:rPr lang="hr-HR" sz="3200" dirty="0" err="1" smtClean="0"/>
              <a:t>of</a:t>
            </a:r>
            <a:r>
              <a:rPr lang="hr-HR" sz="3200" dirty="0" smtClean="0"/>
              <a:t> </a:t>
            </a:r>
            <a:r>
              <a:rPr lang="hr-HR" sz="3200" dirty="0" err="1" smtClean="0"/>
              <a:t>internal</a:t>
            </a:r>
            <a:r>
              <a:rPr lang="hr-HR" sz="3200" dirty="0" smtClean="0"/>
              <a:t> </a:t>
            </a:r>
            <a:r>
              <a:rPr lang="hr-HR" sz="3200" dirty="0" err="1" smtClean="0"/>
              <a:t>organizational</a:t>
            </a:r>
            <a:r>
              <a:rPr lang="hr-HR" sz="3200" dirty="0" smtClean="0"/>
              <a:t> </a:t>
            </a:r>
            <a:r>
              <a:rPr lang="hr-HR" sz="3200" dirty="0" err="1" smtClean="0"/>
              <a:t>units</a:t>
            </a:r>
            <a:endParaRPr lang="hr-HR" sz="3200" dirty="0"/>
          </a:p>
        </p:txBody>
      </p:sp>
      <p:sp>
        <p:nvSpPr>
          <p:cNvPr id="3" name="Content Placeholder 2"/>
          <p:cNvSpPr>
            <a:spLocks noGrp="1"/>
          </p:cNvSpPr>
          <p:nvPr>
            <p:ph idx="1"/>
          </p:nvPr>
        </p:nvSpPr>
        <p:spPr>
          <a:xfrm>
            <a:off x="436729" y="1431046"/>
            <a:ext cx="11495170" cy="5032376"/>
          </a:xfrm>
        </p:spPr>
        <p:txBody>
          <a:bodyPr>
            <a:noAutofit/>
          </a:bodyPr>
          <a:lstStyle/>
          <a:p>
            <a:r>
              <a:rPr lang="hr-HR" sz="2400" dirty="0" smtClean="0"/>
              <a:t>The </a:t>
            </a:r>
            <a:r>
              <a:rPr lang="hr-HR" sz="2400" dirty="0" err="1"/>
              <a:t>heads</a:t>
            </a:r>
            <a:r>
              <a:rPr lang="hr-HR" sz="2400" dirty="0"/>
              <a:t> </a:t>
            </a:r>
            <a:r>
              <a:rPr lang="hr-HR" sz="2400" dirty="0" err="1"/>
              <a:t>of</a:t>
            </a:r>
            <a:r>
              <a:rPr lang="hr-HR" sz="2400" dirty="0"/>
              <a:t> the </a:t>
            </a:r>
            <a:r>
              <a:rPr lang="hr-HR" sz="2400" dirty="0" err="1"/>
              <a:t>internal</a:t>
            </a:r>
            <a:r>
              <a:rPr lang="hr-HR" sz="2400" dirty="0"/>
              <a:t> </a:t>
            </a:r>
            <a:r>
              <a:rPr lang="hr-HR" sz="2400" dirty="0" err="1"/>
              <a:t>organizational</a:t>
            </a:r>
            <a:r>
              <a:rPr lang="hr-HR" sz="2400" dirty="0"/>
              <a:t> </a:t>
            </a:r>
            <a:r>
              <a:rPr lang="hr-HR" sz="2400" dirty="0" err="1"/>
              <a:t>units</a:t>
            </a:r>
            <a:r>
              <a:rPr lang="hr-HR" sz="2400" dirty="0"/>
              <a:t> </a:t>
            </a:r>
            <a:r>
              <a:rPr lang="hr-HR" sz="2400" dirty="0" err="1"/>
              <a:t>in</a:t>
            </a:r>
            <a:r>
              <a:rPr lang="hr-HR" sz="2400" dirty="0"/>
              <a:t> the </a:t>
            </a:r>
            <a:r>
              <a:rPr lang="hr-HR" sz="2400" dirty="0" err="1"/>
              <a:t>parent</a:t>
            </a:r>
            <a:r>
              <a:rPr lang="hr-HR" sz="2400" dirty="0"/>
              <a:t> </a:t>
            </a:r>
            <a:r>
              <a:rPr lang="hr-HR" sz="2400" dirty="0" err="1"/>
              <a:t>budget</a:t>
            </a:r>
            <a:r>
              <a:rPr lang="hr-HR" sz="2400" dirty="0"/>
              <a:t> </a:t>
            </a:r>
            <a:r>
              <a:rPr lang="hr-HR" sz="2400" dirty="0" err="1"/>
              <a:t>user</a:t>
            </a:r>
            <a:r>
              <a:rPr lang="hr-HR" sz="2400" dirty="0"/>
              <a:t> </a:t>
            </a:r>
            <a:r>
              <a:rPr lang="hr-HR" sz="2400" dirty="0" err="1"/>
              <a:t>shall</a:t>
            </a:r>
            <a:r>
              <a:rPr lang="hr-HR" sz="2400" dirty="0"/>
              <a:t> </a:t>
            </a:r>
            <a:r>
              <a:rPr lang="hr-HR" sz="2400" dirty="0" err="1"/>
              <a:t>cooperate</a:t>
            </a:r>
            <a:r>
              <a:rPr lang="hr-HR" sz="2400" dirty="0"/>
              <a:t> </a:t>
            </a:r>
            <a:r>
              <a:rPr lang="hr-HR" sz="2400" dirty="0" err="1"/>
              <a:t>with</a:t>
            </a:r>
            <a:r>
              <a:rPr lang="hr-HR" sz="2400" dirty="0"/>
              <a:t> the </a:t>
            </a:r>
            <a:r>
              <a:rPr lang="hr-HR" sz="2400" dirty="0" err="1"/>
              <a:t>budget</a:t>
            </a:r>
            <a:r>
              <a:rPr lang="hr-HR" sz="2400" dirty="0"/>
              <a:t> users </a:t>
            </a:r>
            <a:r>
              <a:rPr lang="hr-HR" sz="2400" dirty="0" smtClean="0"/>
              <a:t>under </a:t>
            </a:r>
            <a:r>
              <a:rPr lang="hr-HR" sz="2400" dirty="0" err="1"/>
              <a:t>authority</a:t>
            </a:r>
            <a:r>
              <a:rPr lang="hr-HR" sz="2400" dirty="0"/>
              <a:t> </a:t>
            </a:r>
            <a:r>
              <a:rPr lang="hr-HR" sz="2400" dirty="0" err="1"/>
              <a:t>thereof</a:t>
            </a:r>
            <a:r>
              <a:rPr lang="en-US" sz="2400" dirty="0" smtClean="0"/>
              <a:t>.</a:t>
            </a:r>
            <a:endParaRPr lang="hr-HR" sz="2400" dirty="0" smtClean="0"/>
          </a:p>
          <a:p>
            <a:r>
              <a:rPr lang="en-US" sz="2400" dirty="0"/>
              <a:t>In terms of FMC, a coordinated approach between parent budget user and other institution under its authority, implies a clear set up of: </a:t>
            </a:r>
          </a:p>
          <a:p>
            <a:pPr lvl="1"/>
            <a:r>
              <a:rPr lang="en-US" dirty="0"/>
              <a:t>authorities and responsibilities; </a:t>
            </a:r>
          </a:p>
          <a:p>
            <a:pPr lvl="1"/>
            <a:r>
              <a:rPr lang="en-US" dirty="0"/>
              <a:t>modes of cooperation; </a:t>
            </a:r>
          </a:p>
          <a:p>
            <a:pPr lvl="1"/>
            <a:r>
              <a:rPr lang="en-US" dirty="0"/>
              <a:t>modes of reporting; </a:t>
            </a:r>
          </a:p>
          <a:p>
            <a:pPr lvl="1"/>
            <a:r>
              <a:rPr lang="en-US" dirty="0"/>
              <a:t>supervising functions exercised by the parent budget users over the budget users and other entities under its authority</a:t>
            </a:r>
            <a:r>
              <a:rPr lang="en-US" sz="2000" dirty="0"/>
              <a:t>.</a:t>
            </a:r>
          </a:p>
          <a:p>
            <a:endParaRPr lang="hr-HR" sz="2400" dirty="0" smtClean="0"/>
          </a:p>
          <a:p>
            <a:r>
              <a:rPr lang="hr-HR" sz="2400" dirty="0" smtClean="0"/>
              <a:t>The </a:t>
            </a:r>
            <a:r>
              <a:rPr lang="hr-HR" sz="2400" dirty="0" err="1"/>
              <a:t>heads</a:t>
            </a:r>
            <a:r>
              <a:rPr lang="hr-HR" sz="2400" dirty="0"/>
              <a:t> </a:t>
            </a:r>
            <a:r>
              <a:rPr lang="hr-HR" sz="2400" dirty="0" err="1"/>
              <a:t>of</a:t>
            </a:r>
            <a:r>
              <a:rPr lang="hr-HR" sz="2400" dirty="0"/>
              <a:t> the </a:t>
            </a:r>
            <a:r>
              <a:rPr lang="hr-HR" sz="2400" dirty="0" err="1"/>
              <a:t>internal</a:t>
            </a:r>
            <a:r>
              <a:rPr lang="hr-HR" sz="2400" dirty="0"/>
              <a:t> </a:t>
            </a:r>
            <a:r>
              <a:rPr lang="hr-HR" sz="2400" dirty="0" err="1"/>
              <a:t>organizational</a:t>
            </a:r>
            <a:r>
              <a:rPr lang="hr-HR" sz="2400" dirty="0"/>
              <a:t> </a:t>
            </a:r>
            <a:r>
              <a:rPr lang="hr-HR" sz="2400" dirty="0" err="1"/>
              <a:t>units</a:t>
            </a:r>
            <a:r>
              <a:rPr lang="hr-HR" sz="2400" dirty="0"/>
              <a:t> </a:t>
            </a:r>
            <a:r>
              <a:rPr lang="hr-HR" sz="2400" dirty="0" err="1"/>
              <a:t>in</a:t>
            </a:r>
            <a:r>
              <a:rPr lang="hr-HR" sz="2400" dirty="0"/>
              <a:t> the </a:t>
            </a:r>
            <a:r>
              <a:rPr lang="hr-HR" sz="2400" dirty="0" err="1"/>
              <a:t>budget</a:t>
            </a:r>
            <a:r>
              <a:rPr lang="hr-HR" sz="2400" dirty="0"/>
              <a:t> users </a:t>
            </a:r>
            <a:r>
              <a:rPr lang="hr-HR" sz="2400" dirty="0" err="1"/>
              <a:t>shall</a:t>
            </a:r>
            <a:r>
              <a:rPr lang="hr-HR" sz="2400" dirty="0"/>
              <a:t> </a:t>
            </a:r>
            <a:r>
              <a:rPr lang="hr-HR" sz="2400" dirty="0" err="1"/>
              <a:t>be</a:t>
            </a:r>
            <a:r>
              <a:rPr lang="hr-HR" sz="2400" dirty="0"/>
              <a:t> </a:t>
            </a:r>
            <a:r>
              <a:rPr lang="hr-HR" sz="2400" dirty="0" err="1"/>
              <a:t>responsible</a:t>
            </a:r>
            <a:r>
              <a:rPr lang="hr-HR" sz="2400" dirty="0"/>
              <a:t> to the </a:t>
            </a:r>
            <a:r>
              <a:rPr lang="hr-HR" sz="2400" dirty="0" err="1"/>
              <a:t>head</a:t>
            </a:r>
            <a:r>
              <a:rPr lang="hr-HR" sz="2400" dirty="0"/>
              <a:t> </a:t>
            </a:r>
            <a:r>
              <a:rPr lang="hr-HR" sz="2400" dirty="0" err="1"/>
              <a:t>of</a:t>
            </a:r>
            <a:r>
              <a:rPr lang="hr-HR" sz="2400" dirty="0"/>
              <a:t> the </a:t>
            </a:r>
            <a:r>
              <a:rPr lang="hr-HR" sz="2400" dirty="0" err="1"/>
              <a:t>budget</a:t>
            </a:r>
            <a:r>
              <a:rPr lang="hr-HR" sz="2400" dirty="0"/>
              <a:t> </a:t>
            </a:r>
            <a:r>
              <a:rPr lang="hr-HR" sz="2400" dirty="0" err="1"/>
              <a:t>user</a:t>
            </a:r>
            <a:r>
              <a:rPr lang="hr-HR" sz="2400" dirty="0"/>
              <a:t> for the development </a:t>
            </a:r>
            <a:r>
              <a:rPr lang="hr-HR" sz="2400" dirty="0" err="1"/>
              <a:t>of</a:t>
            </a:r>
            <a:r>
              <a:rPr lang="hr-HR" sz="2400" dirty="0"/>
              <a:t> FMC </a:t>
            </a:r>
            <a:r>
              <a:rPr lang="hr-HR" sz="2400" dirty="0" err="1"/>
              <a:t>in</a:t>
            </a:r>
            <a:r>
              <a:rPr lang="hr-HR" sz="2400" dirty="0"/>
              <a:t> a </a:t>
            </a:r>
            <a:r>
              <a:rPr lang="hr-HR" sz="2400" dirty="0" err="1"/>
              <a:t>manner</a:t>
            </a:r>
            <a:r>
              <a:rPr lang="hr-HR" sz="2400" dirty="0"/>
              <a:t> </a:t>
            </a:r>
            <a:r>
              <a:rPr lang="hr-HR" sz="2400" dirty="0" err="1"/>
              <a:t>appropriate</a:t>
            </a:r>
            <a:r>
              <a:rPr lang="hr-HR" sz="2400" dirty="0"/>
              <a:t> to the </a:t>
            </a:r>
            <a:r>
              <a:rPr lang="hr-HR" sz="2400" dirty="0" err="1"/>
              <a:t>scope</a:t>
            </a:r>
            <a:r>
              <a:rPr lang="hr-HR" sz="2400" dirty="0"/>
              <a:t> </a:t>
            </a:r>
            <a:r>
              <a:rPr lang="hr-HR" sz="2400" dirty="0" err="1"/>
              <a:t>of</a:t>
            </a:r>
            <a:r>
              <a:rPr lang="hr-HR" sz="2400" dirty="0"/>
              <a:t> </a:t>
            </a:r>
            <a:r>
              <a:rPr lang="hr-HR" sz="2400" dirty="0" err="1"/>
              <a:t>business</a:t>
            </a:r>
            <a:r>
              <a:rPr lang="hr-HR" sz="2400" dirty="0"/>
              <a:t>, </a:t>
            </a:r>
            <a:r>
              <a:rPr lang="hr-HR" sz="2400" dirty="0" err="1"/>
              <a:t>following</a:t>
            </a:r>
            <a:r>
              <a:rPr lang="hr-HR" sz="2400" dirty="0"/>
              <a:t> the </a:t>
            </a:r>
            <a:r>
              <a:rPr lang="hr-HR" sz="2400" dirty="0" err="1"/>
              <a:t>instructions</a:t>
            </a:r>
            <a:r>
              <a:rPr lang="hr-HR" sz="2400" dirty="0"/>
              <a:t> </a:t>
            </a:r>
            <a:r>
              <a:rPr lang="hr-HR" sz="2400" dirty="0" err="1"/>
              <a:t>and</a:t>
            </a:r>
            <a:r>
              <a:rPr lang="hr-HR" sz="2400" dirty="0"/>
              <a:t> </a:t>
            </a:r>
            <a:r>
              <a:rPr lang="hr-HR" sz="2400" dirty="0" err="1"/>
              <a:t>guidelines</a:t>
            </a:r>
            <a:r>
              <a:rPr lang="hr-HR" sz="2400" dirty="0"/>
              <a:t> </a:t>
            </a:r>
            <a:r>
              <a:rPr lang="hr-HR" sz="2400" dirty="0" err="1"/>
              <a:t>of</a:t>
            </a:r>
            <a:r>
              <a:rPr lang="hr-HR" sz="2400" dirty="0"/>
              <a:t> the </a:t>
            </a:r>
            <a:r>
              <a:rPr lang="hr-HR" sz="2400" dirty="0" err="1"/>
              <a:t>parent</a:t>
            </a:r>
            <a:r>
              <a:rPr lang="hr-HR" sz="2400" dirty="0"/>
              <a:t> </a:t>
            </a:r>
            <a:r>
              <a:rPr lang="hr-HR" sz="2400" dirty="0" err="1"/>
              <a:t>budget</a:t>
            </a:r>
            <a:r>
              <a:rPr lang="hr-HR" sz="2400" dirty="0"/>
              <a:t> </a:t>
            </a:r>
            <a:r>
              <a:rPr lang="hr-HR" sz="2400" dirty="0" err="1"/>
              <a:t>user</a:t>
            </a:r>
            <a:r>
              <a:rPr lang="hr-HR" sz="2400" dirty="0"/>
              <a:t>.</a:t>
            </a:r>
          </a:p>
          <a:p>
            <a:pPr lvl="0" algn="just"/>
            <a:endParaRPr lang="hr-HR" sz="2200" dirty="0"/>
          </a:p>
        </p:txBody>
      </p:sp>
    </p:spTree>
    <p:extLst>
      <p:ext uri="{BB962C8B-B14F-4D97-AF65-F5344CB8AC3E}">
        <p14:creationId xmlns:p14="http://schemas.microsoft.com/office/powerpoint/2010/main" val="2784073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1"/>
          <p:cNvSpPr>
            <a:spLocks noChangeArrowheads="1"/>
          </p:cNvSpPr>
          <p:nvPr/>
        </p:nvSpPr>
        <p:spPr bwMode="auto">
          <a:xfrm>
            <a:off x="959371" y="420688"/>
            <a:ext cx="9529244"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2000" b="1" i="1" dirty="0">
                <a:solidFill>
                  <a:srgbClr val="1F497D"/>
                </a:solidFill>
                <a:latin typeface="Arial" panose="020B0604020202020204" pitchFamily="34" charset="0"/>
                <a:cs typeface="Arial" panose="020B0604020202020204" pitchFamily="34" charset="0"/>
              </a:rPr>
              <a:t>FMC </a:t>
            </a:r>
            <a:r>
              <a:rPr lang="hr-HR" altLang="sr-Latn-RS" sz="2000" b="1" i="1" dirty="0">
                <a:solidFill>
                  <a:srgbClr val="1F497D"/>
                </a:solidFill>
                <a:latin typeface="Arial" panose="020B0604020202020204" pitchFamily="34" charset="0"/>
                <a:cs typeface="Arial" panose="020B0604020202020204" pitchFamily="34" charset="0"/>
              </a:rPr>
              <a:t>– </a:t>
            </a:r>
            <a:r>
              <a:rPr lang="hr-HR" altLang="sr-Latn-RS" sz="2000" b="1" i="1" dirty="0" err="1">
                <a:solidFill>
                  <a:srgbClr val="1F497D"/>
                </a:solidFill>
                <a:latin typeface="Arial" panose="020B0604020202020204" pitchFamily="34" charset="0"/>
                <a:cs typeface="Arial" panose="020B0604020202020204" pitchFamily="34" charset="0"/>
              </a:rPr>
              <a:t>introduction</a:t>
            </a:r>
            <a:r>
              <a:rPr lang="hr-HR" altLang="sr-Latn-RS" sz="2000" b="1" i="1" dirty="0">
                <a:solidFill>
                  <a:srgbClr val="1F497D"/>
                </a:solidFill>
                <a:latin typeface="Arial" panose="020B0604020202020204" pitchFamily="34" charset="0"/>
                <a:cs typeface="Arial" panose="020B0604020202020204" pitchFamily="34" charset="0"/>
              </a:rPr>
              <a:t> </a:t>
            </a:r>
            <a:r>
              <a:rPr lang="hr-HR" altLang="sr-Latn-RS" sz="2000" b="1" i="1" dirty="0" err="1">
                <a:solidFill>
                  <a:srgbClr val="1F497D"/>
                </a:solidFill>
                <a:latin typeface="Arial" panose="020B0604020202020204" pitchFamily="34" charset="0"/>
                <a:cs typeface="Arial" panose="020B0604020202020204" pitchFamily="34" charset="0"/>
              </a:rPr>
              <a:t>of</a:t>
            </a:r>
            <a:r>
              <a:rPr lang="en-GB" altLang="sr-Latn-RS" sz="2000" b="1" i="1" dirty="0">
                <a:solidFill>
                  <a:srgbClr val="1F497D"/>
                </a:solidFill>
                <a:latin typeface="Arial" panose="020B0604020202020204" pitchFamily="34" charset="0"/>
                <a:cs typeface="Arial" panose="020B0604020202020204" pitchFamily="34" charset="0"/>
              </a:rPr>
              <a:t> a systematic approach to management</a:t>
            </a:r>
          </a:p>
        </p:txBody>
      </p:sp>
      <p:sp>
        <p:nvSpPr>
          <p:cNvPr id="56323" name="Rectangle 22"/>
          <p:cNvSpPr>
            <a:spLocks noChangeArrowheads="1"/>
          </p:cNvSpPr>
          <p:nvPr/>
        </p:nvSpPr>
        <p:spPr bwMode="auto">
          <a:xfrm>
            <a:off x="1773239" y="863601"/>
            <a:ext cx="77041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eaLnBrk="1" hangingPunct="1">
              <a:spcBef>
                <a:spcPct val="0"/>
              </a:spcBef>
              <a:buFontTx/>
              <a:buNone/>
            </a:pPr>
            <a:r>
              <a:rPr lang="hr-HR" altLang="sr-Latn-RS" sz="2400" b="1" i="1">
                <a:solidFill>
                  <a:srgbClr val="1F497D"/>
                </a:solidFill>
                <a:latin typeface="Arial" panose="020B0604020202020204" pitchFamily="34" charset="0"/>
                <a:cs typeface="Arial" panose="020B0604020202020204" pitchFamily="34" charset="0"/>
              </a:rPr>
              <a:t> </a:t>
            </a:r>
          </a:p>
        </p:txBody>
      </p:sp>
      <p:sp>
        <p:nvSpPr>
          <p:cNvPr id="56324" name="Rectangle 23"/>
          <p:cNvSpPr>
            <a:spLocks noChangeArrowheads="1"/>
          </p:cNvSpPr>
          <p:nvPr/>
        </p:nvSpPr>
        <p:spPr bwMode="auto">
          <a:xfrm>
            <a:off x="1992313" y="908051"/>
            <a:ext cx="8329612"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2400" i="1">
                <a:solidFill>
                  <a:srgbClr val="1F497D"/>
                </a:solidFill>
                <a:latin typeface="Arial" panose="020B0604020202020204" pitchFamily="34" charset="0"/>
                <a:cs typeface="Arial" panose="020B0604020202020204" pitchFamily="34" charset="0"/>
              </a:rPr>
              <a:t> </a:t>
            </a:r>
            <a:endParaRPr lang="en-GB" altLang="sr-Latn-RS" sz="2800" b="1" i="1">
              <a:solidFill>
                <a:srgbClr val="1F497D"/>
              </a:solidFill>
              <a:latin typeface="Arial" panose="020B0604020202020204" pitchFamily="34" charset="0"/>
              <a:cs typeface="Arial" panose="020B0604020202020204" pitchFamily="34" charset="0"/>
            </a:endParaRPr>
          </a:p>
        </p:txBody>
      </p:sp>
      <p:sp>
        <p:nvSpPr>
          <p:cNvPr id="56325" name="Text Box 45"/>
          <p:cNvSpPr txBox="1">
            <a:spLocks noChangeArrowheads="1"/>
          </p:cNvSpPr>
          <p:nvPr/>
        </p:nvSpPr>
        <p:spPr bwMode="auto">
          <a:xfrm>
            <a:off x="7896226" y="3357563"/>
            <a:ext cx="2085975" cy="925512"/>
          </a:xfrm>
          <a:prstGeom prst="rect">
            <a:avLst/>
          </a:prstGeom>
          <a:gradFill rotWithShape="0">
            <a:gsLst>
              <a:gs pos="0">
                <a:srgbClr val="2F4776"/>
              </a:gs>
              <a:gs pos="50000">
                <a:srgbClr val="6699FF"/>
              </a:gs>
              <a:gs pos="100000">
                <a:srgbClr val="2F4776"/>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99FF"/>
            </a:extrusionClr>
            <a:contourClr>
              <a:srgbClr val="2F477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800" b="1">
                <a:solidFill>
                  <a:srgbClr val="FFFFFF"/>
                </a:solidFill>
                <a:latin typeface="Arial" panose="020B0604020202020204" pitchFamily="34" charset="0"/>
                <a:cs typeface="Arial" panose="020B0604020202020204" pitchFamily="34" charset="0"/>
              </a:rPr>
              <a:t>BUSINESS PROCESSES</a:t>
            </a:r>
            <a:endParaRPr lang="en-GB" altLang="sr-Latn-RS" sz="1800">
              <a:solidFill>
                <a:srgbClr val="000000"/>
              </a:solidFill>
              <a:latin typeface="Arial" panose="020B0604020202020204" pitchFamily="34" charset="0"/>
              <a:cs typeface="Arial" panose="020B0604020202020204" pitchFamily="34" charset="0"/>
            </a:endParaRPr>
          </a:p>
          <a:p>
            <a:pPr algn="ctr" eaLnBrk="1" hangingPunct="1">
              <a:spcBef>
                <a:spcPct val="0"/>
              </a:spcBef>
              <a:buFontTx/>
              <a:buNone/>
            </a:pPr>
            <a:endParaRPr lang="en-GB" altLang="sr-Latn-RS" sz="1800">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56326" name="Text Box 46"/>
          <p:cNvSpPr txBox="1">
            <a:spLocks noChangeArrowheads="1"/>
          </p:cNvSpPr>
          <p:nvPr/>
        </p:nvSpPr>
        <p:spPr bwMode="auto">
          <a:xfrm>
            <a:off x="7885114" y="4868863"/>
            <a:ext cx="2098675" cy="1962150"/>
          </a:xfrm>
          <a:prstGeom prst="rect">
            <a:avLst/>
          </a:prstGeom>
          <a:gradFill rotWithShape="0">
            <a:gsLst>
              <a:gs pos="0">
                <a:srgbClr val="764700"/>
              </a:gs>
              <a:gs pos="50000">
                <a:srgbClr val="FF9900"/>
              </a:gs>
              <a:gs pos="100000">
                <a:srgbClr val="7647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contourClr>
              <a:srgbClr val="7647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eaLnBrk="1" hangingPunct="1">
              <a:spcBef>
                <a:spcPct val="0"/>
              </a:spcBef>
              <a:buFontTx/>
              <a:buNone/>
            </a:pPr>
            <a:r>
              <a:rPr lang="en-GB" altLang="sr-Latn-RS" sz="1800" b="1">
                <a:solidFill>
                  <a:srgbClr val="FFFFFF"/>
                </a:solidFill>
                <a:latin typeface="Arial" panose="020B0604020202020204" pitchFamily="34" charset="0"/>
                <a:cs typeface="Arial" panose="020B0604020202020204" pitchFamily="34" charset="0"/>
              </a:rPr>
              <a:t>Functional activities</a:t>
            </a:r>
          </a:p>
          <a:p>
            <a:pPr eaLnBrk="1" hangingPunct="1">
              <a:spcBef>
                <a:spcPct val="0"/>
              </a:spcBef>
              <a:buFontTx/>
              <a:buNone/>
            </a:pPr>
            <a:r>
              <a:rPr lang="en-GB" altLang="sr-Latn-RS" sz="1800" b="1">
                <a:solidFill>
                  <a:srgbClr val="FFFFFF"/>
                </a:solidFill>
                <a:latin typeface="Arial" panose="020B0604020202020204" pitchFamily="34" charset="0"/>
                <a:cs typeface="Arial" panose="020B0604020202020204" pitchFamily="34" charset="0"/>
              </a:rPr>
              <a:t>(</a:t>
            </a:r>
            <a:r>
              <a:rPr lang="en-GB" altLang="sr-Latn-RS" sz="1800" b="1" u="sng">
                <a:solidFill>
                  <a:srgbClr val="FFFFFF"/>
                </a:solidFill>
                <a:latin typeface="Arial" panose="020B0604020202020204" pitchFamily="34" charset="0"/>
                <a:cs typeface="Arial" panose="020B0604020202020204" pitchFamily="34" charset="0"/>
              </a:rPr>
              <a:t>finances,</a:t>
            </a:r>
            <a:r>
              <a:rPr lang="en-GB" altLang="sr-Latn-RS" sz="1800" b="1">
                <a:solidFill>
                  <a:srgbClr val="FFFFFF"/>
                </a:solidFill>
                <a:latin typeface="Arial" panose="020B0604020202020204" pitchFamily="34" charset="0"/>
                <a:cs typeface="Arial" panose="020B0604020202020204" pitchFamily="34" charset="0"/>
              </a:rPr>
              <a:t> human resources, procurement, IT, assets)</a:t>
            </a:r>
            <a:endParaRPr lang="en-GB" altLang="sr-Latn-RS" sz="1800">
              <a:solidFill>
                <a:srgbClr val="000000"/>
              </a:solidFill>
              <a:latin typeface="Arial" panose="020B0604020202020204" pitchFamily="34" charset="0"/>
              <a:cs typeface="Arial" panose="020B0604020202020204" pitchFamily="34" charset="0"/>
            </a:endParaRPr>
          </a:p>
          <a:p>
            <a:pPr algn="ctr" eaLnBrk="1" hangingPunct="1">
              <a:spcBef>
                <a:spcPct val="0"/>
              </a:spcBef>
              <a:buFontTx/>
              <a:buNone/>
            </a:pPr>
            <a:endParaRPr lang="en-GB" altLang="sr-Latn-RS" sz="1400">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56327" name="Text Box 47"/>
          <p:cNvSpPr txBox="1">
            <a:spLocks noChangeArrowheads="1"/>
          </p:cNvSpPr>
          <p:nvPr/>
        </p:nvSpPr>
        <p:spPr bwMode="auto">
          <a:xfrm>
            <a:off x="1992313" y="3357564"/>
            <a:ext cx="1727200" cy="376237"/>
          </a:xfrm>
          <a:prstGeom prst="rect">
            <a:avLst/>
          </a:prstGeom>
          <a:gradFill rotWithShape="0">
            <a:gsLst>
              <a:gs pos="0">
                <a:srgbClr val="2F4776"/>
              </a:gs>
              <a:gs pos="50000">
                <a:srgbClr val="6699FF"/>
              </a:gs>
              <a:gs pos="100000">
                <a:srgbClr val="2F4776"/>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800" b="1">
                <a:solidFill>
                  <a:srgbClr val="FFFFFF"/>
                </a:solidFill>
                <a:latin typeface="Arial" panose="020B0604020202020204" pitchFamily="34" charset="0"/>
                <a:cs typeface="Arial" panose="020B0604020202020204" pitchFamily="34" charset="0"/>
              </a:rPr>
              <a:t>Mission</a:t>
            </a:r>
          </a:p>
        </p:txBody>
      </p:sp>
      <p:sp>
        <p:nvSpPr>
          <p:cNvPr id="56328" name="Text Box 48"/>
          <p:cNvSpPr txBox="1">
            <a:spLocks noChangeArrowheads="1"/>
          </p:cNvSpPr>
          <p:nvPr/>
        </p:nvSpPr>
        <p:spPr bwMode="auto">
          <a:xfrm>
            <a:off x="2001838" y="3832225"/>
            <a:ext cx="1727200" cy="369888"/>
          </a:xfrm>
          <a:prstGeom prst="rect">
            <a:avLst/>
          </a:prstGeom>
          <a:gradFill rotWithShape="0">
            <a:gsLst>
              <a:gs pos="0">
                <a:srgbClr val="2F4776"/>
              </a:gs>
              <a:gs pos="50000">
                <a:srgbClr val="6699FF"/>
              </a:gs>
              <a:gs pos="100000">
                <a:srgbClr val="2F4776"/>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800" b="1">
                <a:solidFill>
                  <a:srgbClr val="FFFFFF"/>
                </a:solidFill>
                <a:latin typeface="Arial" panose="020B0604020202020204" pitchFamily="34" charset="0"/>
                <a:cs typeface="Arial" panose="020B0604020202020204" pitchFamily="34" charset="0"/>
              </a:rPr>
              <a:t>Vision</a:t>
            </a:r>
          </a:p>
        </p:txBody>
      </p:sp>
      <p:sp>
        <p:nvSpPr>
          <p:cNvPr id="56329" name="Text Box 49"/>
          <p:cNvSpPr txBox="1">
            <a:spLocks noChangeArrowheads="1"/>
          </p:cNvSpPr>
          <p:nvPr/>
        </p:nvSpPr>
        <p:spPr bwMode="auto">
          <a:xfrm>
            <a:off x="2000250" y="4314825"/>
            <a:ext cx="1728788" cy="647700"/>
          </a:xfrm>
          <a:prstGeom prst="rect">
            <a:avLst/>
          </a:prstGeom>
          <a:gradFill rotWithShape="0">
            <a:gsLst>
              <a:gs pos="0">
                <a:srgbClr val="2F4776"/>
              </a:gs>
              <a:gs pos="50000">
                <a:srgbClr val="6699FF"/>
              </a:gs>
              <a:gs pos="100000">
                <a:srgbClr val="2F4776"/>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hr-HR" altLang="sr-Latn-RS" sz="1800" b="1">
                <a:solidFill>
                  <a:srgbClr val="FFFFFF"/>
                </a:solidFill>
                <a:latin typeface="Arial" panose="020B0604020202020204" pitchFamily="34" charset="0"/>
                <a:cs typeface="Arial" panose="020B0604020202020204" pitchFamily="34" charset="0"/>
              </a:rPr>
              <a:t>Strategic</a:t>
            </a:r>
            <a:r>
              <a:rPr lang="en-GB" altLang="sr-Latn-RS" sz="1800" b="1">
                <a:solidFill>
                  <a:srgbClr val="FFFFFF"/>
                </a:solidFill>
                <a:latin typeface="Arial" panose="020B0604020202020204" pitchFamily="34" charset="0"/>
                <a:cs typeface="Arial" panose="020B0604020202020204" pitchFamily="34" charset="0"/>
              </a:rPr>
              <a:t> </a:t>
            </a:r>
            <a:r>
              <a:rPr lang="hr-HR" altLang="sr-Latn-RS" sz="1800" b="1">
                <a:solidFill>
                  <a:srgbClr val="FFFFFF"/>
                </a:solidFill>
                <a:latin typeface="Arial" panose="020B0604020202020204" pitchFamily="34" charset="0"/>
                <a:cs typeface="Arial" panose="020B0604020202020204" pitchFamily="34" charset="0"/>
              </a:rPr>
              <a:t>o</a:t>
            </a:r>
            <a:r>
              <a:rPr lang="en-GB" altLang="sr-Latn-RS" sz="1800" b="1">
                <a:solidFill>
                  <a:srgbClr val="FFFFFF"/>
                </a:solidFill>
                <a:latin typeface="Arial" panose="020B0604020202020204" pitchFamily="34" charset="0"/>
                <a:cs typeface="Arial" panose="020B0604020202020204" pitchFamily="34" charset="0"/>
              </a:rPr>
              <a:t>bjectives</a:t>
            </a:r>
          </a:p>
        </p:txBody>
      </p:sp>
      <p:sp>
        <p:nvSpPr>
          <p:cNvPr id="56330" name="Text Box 51"/>
          <p:cNvSpPr txBox="1">
            <a:spLocks noChangeArrowheads="1"/>
          </p:cNvSpPr>
          <p:nvPr/>
        </p:nvSpPr>
        <p:spPr bwMode="auto">
          <a:xfrm>
            <a:off x="1774826" y="2708275"/>
            <a:ext cx="244792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50000"/>
              </a:spcBef>
              <a:buFontTx/>
              <a:buNone/>
            </a:pPr>
            <a:r>
              <a:rPr lang="en-GB" altLang="sr-Latn-RS" sz="1600" b="1">
                <a:solidFill>
                  <a:srgbClr val="000066"/>
                </a:solidFill>
                <a:latin typeface="Arial" panose="020B0604020202020204" pitchFamily="34" charset="0"/>
                <a:cs typeface="Arial" panose="020B0604020202020204" pitchFamily="34" charset="0"/>
              </a:rPr>
              <a:t>Strategic plan</a:t>
            </a:r>
          </a:p>
          <a:p>
            <a:pPr algn="ctr" eaLnBrk="1" hangingPunct="1">
              <a:spcBef>
                <a:spcPct val="50000"/>
              </a:spcBef>
              <a:buFontTx/>
              <a:buNone/>
            </a:pPr>
            <a:endParaRPr lang="en-GB" altLang="sr-Latn-RS" sz="1200" b="1">
              <a:solidFill>
                <a:srgbClr val="000066"/>
              </a:solidFill>
              <a:latin typeface="Arial" panose="020B0604020202020204" pitchFamily="34" charset="0"/>
              <a:ea typeface="MS PGothic" panose="020B0600070205080204" pitchFamily="34" charset="-128"/>
              <a:cs typeface="Arial" panose="020B0604020202020204" pitchFamily="34" charset="0"/>
            </a:endParaRPr>
          </a:p>
        </p:txBody>
      </p:sp>
      <p:sp>
        <p:nvSpPr>
          <p:cNvPr id="56331" name="Rectangle 52"/>
          <p:cNvSpPr>
            <a:spLocks noChangeArrowheads="1"/>
          </p:cNvSpPr>
          <p:nvPr/>
        </p:nvSpPr>
        <p:spPr bwMode="auto">
          <a:xfrm>
            <a:off x="1919289" y="3284539"/>
            <a:ext cx="2016125" cy="2232025"/>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eaLnBrk="1" hangingPunct="1">
              <a:spcBef>
                <a:spcPct val="0"/>
              </a:spcBef>
              <a:buFontTx/>
              <a:buNone/>
            </a:pPr>
            <a:endParaRPr lang="en-GB" altLang="sr-Latn-RS" sz="1800">
              <a:solidFill>
                <a:srgbClr val="000000"/>
              </a:solidFill>
              <a:latin typeface="Arial" panose="020B0604020202020204" pitchFamily="34" charset="0"/>
              <a:cs typeface="Arial" panose="020B0604020202020204" pitchFamily="34" charset="0"/>
            </a:endParaRPr>
          </a:p>
        </p:txBody>
      </p:sp>
      <p:sp>
        <p:nvSpPr>
          <p:cNvPr id="56332" name="Text Box 53"/>
          <p:cNvSpPr txBox="1">
            <a:spLocks noChangeArrowheads="1"/>
          </p:cNvSpPr>
          <p:nvPr/>
        </p:nvSpPr>
        <p:spPr bwMode="auto">
          <a:xfrm>
            <a:off x="4800600" y="3573464"/>
            <a:ext cx="1727200" cy="376237"/>
          </a:xfrm>
          <a:prstGeom prst="rect">
            <a:avLst/>
          </a:prstGeom>
          <a:gradFill rotWithShape="0">
            <a:gsLst>
              <a:gs pos="0">
                <a:srgbClr val="2F4776"/>
              </a:gs>
              <a:gs pos="50000">
                <a:srgbClr val="6699FF"/>
              </a:gs>
              <a:gs pos="100000">
                <a:srgbClr val="2F4776"/>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800" b="1">
                <a:solidFill>
                  <a:srgbClr val="FFFFFF"/>
                </a:solidFill>
                <a:latin typeface="Arial" panose="020B0604020202020204" pitchFamily="34" charset="0"/>
                <a:cs typeface="Arial" panose="020B0604020202020204" pitchFamily="34" charset="0"/>
              </a:rPr>
              <a:t>Programs</a:t>
            </a:r>
          </a:p>
        </p:txBody>
      </p:sp>
      <p:sp>
        <p:nvSpPr>
          <p:cNvPr id="56333" name="Text Box 54"/>
          <p:cNvSpPr txBox="1">
            <a:spLocks noChangeArrowheads="1"/>
          </p:cNvSpPr>
          <p:nvPr/>
        </p:nvSpPr>
        <p:spPr bwMode="auto">
          <a:xfrm>
            <a:off x="4800600" y="4292600"/>
            <a:ext cx="1727200" cy="376238"/>
          </a:xfrm>
          <a:prstGeom prst="rect">
            <a:avLst/>
          </a:prstGeom>
          <a:gradFill rotWithShape="0">
            <a:gsLst>
              <a:gs pos="0">
                <a:srgbClr val="2F4776"/>
              </a:gs>
              <a:gs pos="50000">
                <a:srgbClr val="6699FF"/>
              </a:gs>
              <a:gs pos="100000">
                <a:srgbClr val="2F4776"/>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800" b="1">
                <a:solidFill>
                  <a:srgbClr val="FFFFFF"/>
                </a:solidFill>
                <a:latin typeface="Arial" panose="020B0604020202020204" pitchFamily="34" charset="0"/>
                <a:cs typeface="Arial" panose="020B0604020202020204" pitchFamily="34" charset="0"/>
              </a:rPr>
              <a:t>Projects</a:t>
            </a:r>
          </a:p>
        </p:txBody>
      </p:sp>
      <p:sp>
        <p:nvSpPr>
          <p:cNvPr id="56334" name="Text Box 55"/>
          <p:cNvSpPr txBox="1">
            <a:spLocks noChangeArrowheads="1"/>
          </p:cNvSpPr>
          <p:nvPr/>
        </p:nvSpPr>
        <p:spPr bwMode="auto">
          <a:xfrm>
            <a:off x="4800600" y="5013325"/>
            <a:ext cx="1727200" cy="376238"/>
          </a:xfrm>
          <a:prstGeom prst="rect">
            <a:avLst/>
          </a:prstGeom>
          <a:gradFill rotWithShape="0">
            <a:gsLst>
              <a:gs pos="0">
                <a:srgbClr val="2F4776"/>
              </a:gs>
              <a:gs pos="50000">
                <a:srgbClr val="6699FF"/>
              </a:gs>
              <a:gs pos="100000">
                <a:srgbClr val="2F4776"/>
              </a:gs>
            </a:gsLst>
            <a:lin ang="54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800" b="1">
                <a:solidFill>
                  <a:srgbClr val="FFFFFF"/>
                </a:solidFill>
                <a:latin typeface="Arial" panose="020B0604020202020204" pitchFamily="34" charset="0"/>
                <a:cs typeface="Arial" panose="020B0604020202020204" pitchFamily="34" charset="0"/>
              </a:rPr>
              <a:t>Plans</a:t>
            </a:r>
          </a:p>
        </p:txBody>
      </p:sp>
      <p:sp>
        <p:nvSpPr>
          <p:cNvPr id="56335" name="AutoShape 56"/>
          <p:cNvSpPr>
            <a:spLocks noChangeArrowheads="1"/>
          </p:cNvSpPr>
          <p:nvPr/>
        </p:nvSpPr>
        <p:spPr bwMode="auto">
          <a:xfrm>
            <a:off x="4943475" y="1916114"/>
            <a:ext cx="2160588" cy="504825"/>
          </a:xfrm>
          <a:prstGeom prst="wedgeRoundRectCallout">
            <a:avLst>
              <a:gd name="adj1" fmla="val -28630"/>
              <a:gd name="adj2" fmla="val 121069"/>
              <a:gd name="adj3" fmla="val 16667"/>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400">
                <a:solidFill>
                  <a:srgbClr val="000066"/>
                </a:solidFill>
                <a:latin typeface="Arial" panose="020B0604020202020204" pitchFamily="34" charset="0"/>
                <a:cs typeface="Arial" panose="020B0604020202020204" pitchFamily="34" charset="0"/>
              </a:rPr>
              <a:t>How do we achieve it ?</a:t>
            </a:r>
          </a:p>
          <a:p>
            <a:pPr algn="ctr" eaLnBrk="1" hangingPunct="1">
              <a:spcBef>
                <a:spcPct val="0"/>
              </a:spcBef>
              <a:buFontTx/>
              <a:buNone/>
            </a:pPr>
            <a:endParaRPr lang="en-GB" altLang="sr-Latn-RS" sz="1400">
              <a:solidFill>
                <a:srgbClr val="000066"/>
              </a:solidFill>
              <a:latin typeface="Arial" panose="020B0604020202020204" pitchFamily="34" charset="0"/>
              <a:ea typeface="MS PGothic" panose="020B0600070205080204" pitchFamily="34" charset="-128"/>
              <a:cs typeface="Arial" panose="020B0604020202020204" pitchFamily="34" charset="0"/>
            </a:endParaRPr>
          </a:p>
        </p:txBody>
      </p:sp>
      <p:sp>
        <p:nvSpPr>
          <p:cNvPr id="56336" name="AutoShape 57"/>
          <p:cNvSpPr>
            <a:spLocks noChangeArrowheads="1"/>
          </p:cNvSpPr>
          <p:nvPr/>
        </p:nvSpPr>
        <p:spPr bwMode="auto">
          <a:xfrm>
            <a:off x="1774825" y="1844676"/>
            <a:ext cx="2592388" cy="504825"/>
          </a:xfrm>
          <a:prstGeom prst="wedgeRoundRectCallout">
            <a:avLst>
              <a:gd name="adj1" fmla="val 338"/>
              <a:gd name="adj2" fmla="val 126731"/>
              <a:gd name="adj3" fmla="val 16667"/>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400">
                <a:solidFill>
                  <a:srgbClr val="000066"/>
                </a:solidFill>
                <a:latin typeface="Arial" panose="020B0604020202020204" pitchFamily="34" charset="0"/>
                <a:cs typeface="Arial" panose="020B0604020202020204" pitchFamily="34" charset="0"/>
              </a:rPr>
              <a:t>Up to the organization</a:t>
            </a:r>
          </a:p>
        </p:txBody>
      </p:sp>
      <p:sp>
        <p:nvSpPr>
          <p:cNvPr id="56337" name="Rectangle 58"/>
          <p:cNvSpPr>
            <a:spLocks noChangeArrowheads="1"/>
          </p:cNvSpPr>
          <p:nvPr/>
        </p:nvSpPr>
        <p:spPr bwMode="auto">
          <a:xfrm>
            <a:off x="4583113" y="3284539"/>
            <a:ext cx="2089150" cy="2232025"/>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eaLnBrk="1" hangingPunct="1">
              <a:spcBef>
                <a:spcPct val="0"/>
              </a:spcBef>
              <a:buFontTx/>
              <a:buNone/>
            </a:pPr>
            <a:endParaRPr lang="en-GB" altLang="sr-Latn-RS" sz="1800">
              <a:solidFill>
                <a:srgbClr val="000000"/>
              </a:solidFill>
              <a:latin typeface="Arial" panose="020B0604020202020204" pitchFamily="34" charset="0"/>
              <a:cs typeface="Arial" panose="020B0604020202020204" pitchFamily="34" charset="0"/>
            </a:endParaRPr>
          </a:p>
        </p:txBody>
      </p:sp>
      <p:sp>
        <p:nvSpPr>
          <p:cNvPr id="56338" name="Line 59"/>
          <p:cNvSpPr>
            <a:spLocks noChangeShapeType="1"/>
          </p:cNvSpPr>
          <p:nvPr/>
        </p:nvSpPr>
        <p:spPr bwMode="auto">
          <a:xfrm flipV="1">
            <a:off x="8904288" y="4076700"/>
            <a:ext cx="0" cy="64770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6339" name="Line 60"/>
          <p:cNvSpPr>
            <a:spLocks noChangeShapeType="1"/>
          </p:cNvSpPr>
          <p:nvPr/>
        </p:nvSpPr>
        <p:spPr bwMode="auto">
          <a:xfrm>
            <a:off x="6816725" y="3832225"/>
            <a:ext cx="863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6340" name="Line 61"/>
          <p:cNvSpPr>
            <a:spLocks noChangeShapeType="1"/>
          </p:cNvSpPr>
          <p:nvPr/>
        </p:nvSpPr>
        <p:spPr bwMode="auto">
          <a:xfrm>
            <a:off x="6888163" y="5229225"/>
            <a:ext cx="863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6341" name="AutoShape 62"/>
          <p:cNvSpPr>
            <a:spLocks noChangeArrowheads="1"/>
          </p:cNvSpPr>
          <p:nvPr/>
        </p:nvSpPr>
        <p:spPr bwMode="auto">
          <a:xfrm>
            <a:off x="7896225" y="1773239"/>
            <a:ext cx="2370138" cy="809625"/>
          </a:xfrm>
          <a:prstGeom prst="wedgeRoundRectCallout">
            <a:avLst>
              <a:gd name="adj1" fmla="val -35722"/>
              <a:gd name="adj2" fmla="val 75491"/>
              <a:gd name="adj3" fmla="val 16667"/>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0"/>
              </a:spcBef>
              <a:buFontTx/>
              <a:buNone/>
            </a:pPr>
            <a:r>
              <a:rPr lang="en-GB" altLang="sr-Latn-RS" sz="1400">
                <a:solidFill>
                  <a:srgbClr val="000066"/>
                </a:solidFill>
                <a:latin typeface="Arial" panose="020B0604020202020204" pitchFamily="34" charset="0"/>
                <a:cs typeface="Arial" panose="020B0604020202020204" pitchFamily="34" charset="0"/>
              </a:rPr>
              <a:t>Implementation of planning documents, programs, projects</a:t>
            </a:r>
          </a:p>
          <a:p>
            <a:pPr algn="ctr" eaLnBrk="1" hangingPunct="1">
              <a:spcBef>
                <a:spcPct val="0"/>
              </a:spcBef>
              <a:buFontTx/>
              <a:buNone/>
            </a:pPr>
            <a:endParaRPr lang="en-GB" altLang="sr-Latn-RS" sz="1400">
              <a:solidFill>
                <a:srgbClr val="000066"/>
              </a:solidFill>
              <a:latin typeface="Arial" panose="020B0604020202020204" pitchFamily="34" charset="0"/>
              <a:ea typeface="MS PGothic" panose="020B0600070205080204" pitchFamily="34" charset="-128"/>
              <a:cs typeface="Arial" panose="020B0604020202020204" pitchFamily="34" charset="0"/>
            </a:endParaRPr>
          </a:p>
        </p:txBody>
      </p:sp>
      <p:sp>
        <p:nvSpPr>
          <p:cNvPr id="56342" name="Line 63"/>
          <p:cNvSpPr>
            <a:spLocks noChangeShapeType="1"/>
          </p:cNvSpPr>
          <p:nvPr/>
        </p:nvSpPr>
        <p:spPr bwMode="auto">
          <a:xfrm>
            <a:off x="4151313" y="4508500"/>
            <a:ext cx="360362"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56343" name="Text Box 64"/>
          <p:cNvSpPr txBox="1">
            <a:spLocks noChangeArrowheads="1"/>
          </p:cNvSpPr>
          <p:nvPr/>
        </p:nvSpPr>
        <p:spPr bwMode="auto">
          <a:xfrm>
            <a:off x="7751764" y="2708275"/>
            <a:ext cx="2435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11"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11"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11"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11" charset="-128"/>
              </a:defRPr>
            </a:lvl9pPr>
          </a:lstStyle>
          <a:p>
            <a:pPr algn="ctr" eaLnBrk="1" hangingPunct="1">
              <a:spcBef>
                <a:spcPct val="50000"/>
              </a:spcBef>
              <a:buFontTx/>
              <a:buNone/>
            </a:pPr>
            <a:r>
              <a:rPr lang="en-GB" altLang="sr-Latn-RS" sz="1600" b="1">
                <a:solidFill>
                  <a:srgbClr val="000066"/>
                </a:solidFill>
                <a:latin typeface="Arial" panose="020B0604020202020204" pitchFamily="34" charset="0"/>
                <a:cs typeface="Arial" panose="020B0604020202020204" pitchFamily="34" charset="0"/>
              </a:rPr>
              <a:t>Working procedures</a:t>
            </a:r>
          </a:p>
        </p:txBody>
      </p:sp>
    </p:spTree>
    <p:extLst>
      <p:ext uri="{BB962C8B-B14F-4D97-AF65-F5344CB8AC3E}">
        <p14:creationId xmlns:p14="http://schemas.microsoft.com/office/powerpoint/2010/main" val="407752562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Link between the </a:t>
            </a:r>
            <a:r>
              <a:rPr lang="hr-HR" sz="3600" dirty="0" smtClean="0"/>
              <a:t>FMC</a:t>
            </a:r>
            <a:r>
              <a:rPr lang="en-US" sz="3600" dirty="0" smtClean="0"/>
              <a:t> </a:t>
            </a:r>
            <a:r>
              <a:rPr lang="en-US" sz="3600" dirty="0"/>
              <a:t>and budget system </a:t>
            </a:r>
            <a:endParaRPr lang="hr-HR" sz="3600" dirty="0"/>
          </a:p>
        </p:txBody>
      </p:sp>
      <p:sp>
        <p:nvSpPr>
          <p:cNvPr id="3" name="Content Placeholder 2"/>
          <p:cNvSpPr>
            <a:spLocks noGrp="1"/>
          </p:cNvSpPr>
          <p:nvPr>
            <p:ph idx="1"/>
          </p:nvPr>
        </p:nvSpPr>
        <p:spPr>
          <a:xfrm>
            <a:off x="838200" y="2066543"/>
            <a:ext cx="10515600" cy="4110419"/>
          </a:xfrm>
        </p:spPr>
        <p:txBody>
          <a:bodyPr/>
          <a:lstStyle/>
          <a:p>
            <a:pPr marL="0" indent="0" algn="just">
              <a:buNone/>
            </a:pPr>
            <a:r>
              <a:rPr lang="hr-HR" b="1" dirty="0" smtClean="0">
                <a:solidFill>
                  <a:srgbClr val="FF0000"/>
                </a:solidFill>
              </a:rPr>
              <a:t>FMC </a:t>
            </a:r>
            <a:r>
              <a:rPr lang="en-US" b="1" dirty="0" smtClean="0">
                <a:solidFill>
                  <a:srgbClr val="FF0000"/>
                </a:solidFill>
              </a:rPr>
              <a:t>is </a:t>
            </a:r>
            <a:r>
              <a:rPr lang="en-US" b="1" dirty="0">
                <a:solidFill>
                  <a:srgbClr val="FF0000"/>
                </a:solidFill>
              </a:rPr>
              <a:t>in the function of ensuring proper, </a:t>
            </a:r>
            <a:r>
              <a:rPr lang="hr-HR" b="1" dirty="0" err="1" smtClean="0">
                <a:solidFill>
                  <a:srgbClr val="FF0000"/>
                </a:solidFill>
              </a:rPr>
              <a:t>ethical</a:t>
            </a:r>
            <a:r>
              <a:rPr lang="en-US" b="1" dirty="0" smtClean="0">
                <a:solidFill>
                  <a:srgbClr val="FF0000"/>
                </a:solidFill>
              </a:rPr>
              <a:t>, </a:t>
            </a:r>
            <a:r>
              <a:rPr lang="en-US" b="1" dirty="0">
                <a:solidFill>
                  <a:srgbClr val="FF0000"/>
                </a:solidFill>
              </a:rPr>
              <a:t>economical, efficient and effective management of budget funds</a:t>
            </a:r>
            <a:r>
              <a:rPr lang="en-US" b="1" dirty="0" smtClean="0">
                <a:solidFill>
                  <a:srgbClr val="FF0000"/>
                </a:solidFill>
              </a:rPr>
              <a:t>.</a:t>
            </a:r>
            <a:endParaRPr lang="hr-HR" b="1" dirty="0" smtClean="0">
              <a:solidFill>
                <a:srgbClr val="FF0000"/>
              </a:solidFill>
            </a:endParaRPr>
          </a:p>
          <a:p>
            <a:pPr marL="0" indent="0" algn="just">
              <a:buNone/>
            </a:pPr>
            <a:endParaRPr lang="hr-HR" b="1" dirty="0">
              <a:solidFill>
                <a:srgbClr val="FF0000"/>
              </a:solidFill>
            </a:endParaRPr>
          </a:p>
          <a:p>
            <a:r>
              <a:rPr lang="en-US" dirty="0"/>
              <a:t>Does the existing system of internal controls in your institution provide the above?</a:t>
            </a:r>
            <a:r>
              <a:rPr lang="hr-HR" dirty="0"/>
              <a:t> </a:t>
            </a:r>
          </a:p>
          <a:p>
            <a:endParaRPr lang="hr-HR" dirty="0"/>
          </a:p>
        </p:txBody>
      </p:sp>
    </p:spTree>
    <p:extLst>
      <p:ext uri="{BB962C8B-B14F-4D97-AF65-F5344CB8AC3E}">
        <p14:creationId xmlns:p14="http://schemas.microsoft.com/office/powerpoint/2010/main" val="1492731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0049" y="162783"/>
            <a:ext cx="8227583" cy="783892"/>
          </a:xfrm>
        </p:spPr>
        <p:txBody>
          <a:bodyPr>
            <a:normAutofit/>
          </a:bodyPr>
          <a:lstStyle/>
          <a:p>
            <a:r>
              <a:rPr lang="en-US" sz="3200" dirty="0"/>
              <a:t>From various reports of the State Audit </a:t>
            </a:r>
            <a:r>
              <a:rPr lang="en-US" sz="3200" dirty="0" smtClean="0"/>
              <a:t>Office…</a:t>
            </a:r>
            <a:endParaRPr lang="en-GB" sz="3200" dirty="0"/>
          </a:p>
        </p:txBody>
      </p:sp>
      <p:sp>
        <p:nvSpPr>
          <p:cNvPr id="3" name="Rezervirano mjesto sadržaja 2"/>
          <p:cNvSpPr>
            <a:spLocks noGrp="1"/>
          </p:cNvSpPr>
          <p:nvPr>
            <p:ph idx="1"/>
          </p:nvPr>
        </p:nvSpPr>
        <p:spPr>
          <a:xfrm>
            <a:off x="705394" y="1403944"/>
            <a:ext cx="11011989" cy="5252887"/>
          </a:xfrm>
        </p:spPr>
        <p:txBody>
          <a:bodyPr>
            <a:normAutofit/>
          </a:bodyPr>
          <a:lstStyle/>
          <a:p>
            <a:pPr algn="just"/>
            <a:r>
              <a:rPr lang="en-US" sz="2400" dirty="0"/>
              <a:t>purchased equipment or constructed facility is not used or is partially used,</a:t>
            </a:r>
          </a:p>
          <a:p>
            <a:pPr algn="just"/>
            <a:r>
              <a:rPr lang="en-US" sz="2400" dirty="0"/>
              <a:t>a large number of unrealized contracts,</a:t>
            </a:r>
          </a:p>
          <a:p>
            <a:pPr algn="just"/>
            <a:r>
              <a:rPr lang="en-US" sz="2400" dirty="0"/>
              <a:t>payment of utilities for unused property,</a:t>
            </a:r>
          </a:p>
          <a:p>
            <a:pPr algn="just"/>
            <a:r>
              <a:rPr lang="en-US" sz="2400" dirty="0"/>
              <a:t>high costs of extraordinary maintenance,</a:t>
            </a:r>
          </a:p>
          <a:p>
            <a:pPr algn="just"/>
            <a:r>
              <a:rPr lang="en-US" sz="2400" dirty="0"/>
              <a:t>users who are not entitled to it are subsidized,</a:t>
            </a:r>
          </a:p>
          <a:p>
            <a:pPr algn="just"/>
            <a:r>
              <a:rPr lang="en-US" sz="2400" dirty="0"/>
              <a:t>liabilities are created that cannot be settled in the financial year to which they relate,</a:t>
            </a:r>
          </a:p>
          <a:p>
            <a:pPr algn="just"/>
            <a:r>
              <a:rPr lang="en-US" sz="2400" dirty="0"/>
              <a:t>poor execution of projects financed from EU funds,</a:t>
            </a:r>
          </a:p>
          <a:p>
            <a:pPr algn="just"/>
            <a:r>
              <a:rPr lang="en-US" sz="2400" dirty="0"/>
              <a:t>the preparation of strategic documents that are not realized in the end or are partially realized is paid </a:t>
            </a:r>
            <a:r>
              <a:rPr lang="en-US" sz="2400" dirty="0" smtClean="0"/>
              <a:t>for</a:t>
            </a:r>
            <a:r>
              <a:rPr lang="hr-HR" sz="2400" dirty="0" smtClean="0"/>
              <a:t>,</a:t>
            </a:r>
          </a:p>
          <a:p>
            <a:pPr algn="just"/>
            <a:r>
              <a:rPr lang="hr-HR" sz="2400" dirty="0" smtClean="0"/>
              <a:t>…</a:t>
            </a:r>
            <a:endParaRPr lang="en-GB" sz="2400" dirty="0"/>
          </a:p>
        </p:txBody>
      </p:sp>
    </p:spTree>
    <p:extLst>
      <p:ext uri="{BB962C8B-B14F-4D97-AF65-F5344CB8AC3E}">
        <p14:creationId xmlns:p14="http://schemas.microsoft.com/office/powerpoint/2010/main" val="1343261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1981200" y="1412875"/>
            <a:ext cx="8229600" cy="4516438"/>
          </a:xfrm>
        </p:spPr>
        <p:txBody>
          <a:bodyPr/>
          <a:lstStyle/>
          <a:p>
            <a:pPr marL="0" indent="0">
              <a:buNone/>
              <a:defRPr/>
            </a:pPr>
            <a:r>
              <a:rPr lang="en-US" altLang="sr-Latn-RS" sz="2400" dirty="0">
                <a:latin typeface="Arial" panose="020B0604020202020204" pitchFamily="34" charset="0"/>
              </a:rPr>
              <a:t>When the reforms of budget system are introduced, then FMC system will have to answer the following questions</a:t>
            </a:r>
            <a:r>
              <a:rPr lang="hr-HR" altLang="sr-Latn-RS" sz="2400" dirty="0">
                <a:latin typeface="Arial" panose="020B0604020202020204" pitchFamily="34" charset="0"/>
              </a:rPr>
              <a:t>:</a:t>
            </a:r>
          </a:p>
          <a:p>
            <a:pPr>
              <a:defRPr/>
            </a:pPr>
            <a:endParaRPr lang="hr-HR" altLang="sr-Latn-RS" sz="1000" dirty="0">
              <a:latin typeface="Arial" panose="020B0604020202020204" pitchFamily="34" charset="0"/>
            </a:endParaRPr>
          </a:p>
          <a:p>
            <a:pPr>
              <a:defRPr/>
            </a:pPr>
            <a:r>
              <a:rPr lang="en-US" altLang="sr-Latn-RS" sz="2400" dirty="0">
                <a:latin typeface="Arial" panose="020B0604020202020204" pitchFamily="34" charset="0"/>
              </a:rPr>
              <a:t>Where did the cost occur</a:t>
            </a:r>
            <a:r>
              <a:rPr lang="hr-HR" altLang="sr-Latn-RS" sz="2400" dirty="0">
                <a:latin typeface="Arial" panose="020B0604020202020204" pitchFamily="34" charset="0"/>
              </a:rPr>
              <a:t>? </a:t>
            </a:r>
          </a:p>
          <a:p>
            <a:pPr>
              <a:defRPr/>
            </a:pPr>
            <a:endParaRPr lang="hr-HR" altLang="sr-Latn-RS" sz="800" dirty="0">
              <a:latin typeface="Arial" panose="020B0604020202020204" pitchFamily="34" charset="0"/>
            </a:endParaRPr>
          </a:p>
          <a:p>
            <a:pPr>
              <a:defRPr/>
            </a:pPr>
            <a:r>
              <a:rPr lang="en-US" altLang="sr-Latn-RS" sz="2400" dirty="0">
                <a:latin typeface="Arial" panose="020B0604020202020204" pitchFamily="34" charset="0"/>
              </a:rPr>
              <a:t>Do we have the overall process under control and each d</a:t>
            </a:r>
            <a:r>
              <a:rPr lang="hr-HR" altLang="sr-Latn-RS" sz="2400" dirty="0">
                <a:latin typeface="Arial" panose="020B0604020202020204" pitchFamily="34" charset="0"/>
              </a:rPr>
              <a:t>e</a:t>
            </a:r>
            <a:r>
              <a:rPr lang="en-US" altLang="sr-Latn-RS" sz="2400" dirty="0" err="1">
                <a:latin typeface="Arial" panose="020B0604020202020204" pitchFamily="34" charset="0"/>
              </a:rPr>
              <a:t>nar</a:t>
            </a:r>
            <a:r>
              <a:rPr lang="en-US" altLang="sr-Latn-RS" sz="2400" dirty="0">
                <a:latin typeface="Arial" panose="020B0604020202020204" pitchFamily="34" charset="0"/>
              </a:rPr>
              <a:t> (or cent/penny) envisioned for that process</a:t>
            </a:r>
            <a:r>
              <a:rPr lang="hr-HR" altLang="sr-Latn-RS" sz="2400" dirty="0">
                <a:latin typeface="Arial" panose="020B0604020202020204" pitchFamily="34" charset="0"/>
              </a:rPr>
              <a:t>?</a:t>
            </a:r>
          </a:p>
          <a:p>
            <a:pPr>
              <a:defRPr/>
            </a:pPr>
            <a:endParaRPr lang="hr-HR" altLang="sr-Latn-RS" sz="800" dirty="0">
              <a:latin typeface="Arial" panose="020B0604020202020204" pitchFamily="34" charset="0"/>
            </a:endParaRPr>
          </a:p>
          <a:p>
            <a:pPr>
              <a:defRPr/>
            </a:pPr>
            <a:r>
              <a:rPr lang="en-US" altLang="sr-Latn-RS" sz="2400" dirty="0">
                <a:latin typeface="Arial" panose="020B0604020202020204" pitchFamily="34" charset="0"/>
              </a:rPr>
              <a:t>Have we </a:t>
            </a:r>
            <a:r>
              <a:rPr lang="en-GB" altLang="sr-Latn-RS" sz="2400" dirty="0">
                <a:latin typeface="Arial" panose="020B0604020202020204" pitchFamily="34" charset="0"/>
              </a:rPr>
              <a:t>realised</a:t>
            </a:r>
            <a:r>
              <a:rPr lang="en-US" altLang="sr-Latn-RS" sz="2400" dirty="0">
                <a:latin typeface="Arial" panose="020B0604020202020204" pitchFamily="34" charset="0"/>
              </a:rPr>
              <a:t> the goals set with this budget</a:t>
            </a:r>
            <a:r>
              <a:rPr lang="hr-HR" altLang="sr-Latn-RS" sz="2400" dirty="0">
                <a:latin typeface="Arial" panose="020B0604020202020204" pitchFamily="34" charset="0"/>
              </a:rPr>
              <a:t>? </a:t>
            </a:r>
          </a:p>
          <a:p>
            <a:pPr marL="0" indent="0">
              <a:buNone/>
              <a:defRPr/>
            </a:pPr>
            <a:endParaRPr lang="hr-HR" altLang="sr-Latn-RS" sz="2400" dirty="0">
              <a:latin typeface="Arial" panose="020B0604020202020204" pitchFamily="34" charset="0"/>
            </a:endParaRPr>
          </a:p>
        </p:txBody>
      </p:sp>
    </p:spTree>
    <p:extLst>
      <p:ext uri="{BB962C8B-B14F-4D97-AF65-F5344CB8AC3E}">
        <p14:creationId xmlns:p14="http://schemas.microsoft.com/office/powerpoint/2010/main" val="2032568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4294967295"/>
          </p:nvPr>
        </p:nvSpPr>
        <p:spPr>
          <a:xfrm>
            <a:off x="1919288" y="1052513"/>
            <a:ext cx="8748712" cy="4525962"/>
          </a:xfrm>
          <a:noFill/>
        </p:spPr>
        <p:txBody>
          <a:bodyPr/>
          <a:lstStyle/>
          <a:p>
            <a:pPr eaLnBrk="1" hangingPunct="1">
              <a:lnSpc>
                <a:spcPct val="80000"/>
              </a:lnSpc>
              <a:buFontTx/>
              <a:buNone/>
            </a:pPr>
            <a:r>
              <a:rPr lang="hr-HR" altLang="sr-Latn-RS" sz="900"/>
              <a:t>	</a:t>
            </a:r>
          </a:p>
        </p:txBody>
      </p:sp>
      <p:sp>
        <p:nvSpPr>
          <p:cNvPr id="2051" name="Rectangle 3"/>
          <p:cNvSpPr>
            <a:spLocks noChangeArrowheads="1"/>
          </p:cNvSpPr>
          <p:nvPr/>
        </p:nvSpPr>
        <p:spPr bwMode="auto">
          <a:xfrm>
            <a:off x="2495551" y="333376"/>
            <a:ext cx="7129463" cy="358775"/>
          </a:xfrm>
          <a:prstGeom prst="rect">
            <a:avLst/>
          </a:prstGeom>
          <a:solidFill>
            <a:srgbClr val="E5B9D8"/>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b="1">
                <a:cs typeface="Arial" panose="020B0604020202020204" pitchFamily="34" charset="0"/>
              </a:rPr>
              <a:t>MINISTARSTVO SOCIJALNE POLITIKE I MLADIH</a:t>
            </a:r>
          </a:p>
        </p:txBody>
      </p:sp>
      <p:sp>
        <p:nvSpPr>
          <p:cNvPr id="2052" name="Rectangle 4"/>
          <p:cNvSpPr>
            <a:spLocks noChangeArrowheads="1"/>
          </p:cNvSpPr>
          <p:nvPr/>
        </p:nvSpPr>
        <p:spPr bwMode="auto">
          <a:xfrm>
            <a:off x="1992314" y="2708275"/>
            <a:ext cx="1150937" cy="1296988"/>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cs typeface="Arial" panose="020B0604020202020204" pitchFamily="34" charset="0"/>
              </a:rPr>
              <a:t>Uprava za </a:t>
            </a:r>
          </a:p>
          <a:p>
            <a:pPr algn="ctr" eaLnBrk="1" hangingPunct="1"/>
            <a:r>
              <a:rPr lang="hr-HR" altLang="sr-Latn-RS" sz="1500">
                <a:cs typeface="Arial" panose="020B0604020202020204" pitchFamily="34" charset="0"/>
              </a:rPr>
              <a:t>soc.politiku</a:t>
            </a:r>
          </a:p>
          <a:p>
            <a:pPr algn="ctr" eaLnBrk="1" hangingPunct="1"/>
            <a:r>
              <a:rPr lang="hr-HR" altLang="sr-Latn-RS" sz="1500">
                <a:cs typeface="Arial" panose="020B0604020202020204" pitchFamily="34" charset="0"/>
              </a:rPr>
              <a:t>i podršku </a:t>
            </a:r>
          </a:p>
          <a:p>
            <a:pPr algn="ctr" eaLnBrk="1" hangingPunct="1"/>
            <a:r>
              <a:rPr lang="hr-HR" altLang="sr-Latn-RS" sz="1500">
                <a:cs typeface="Arial" panose="020B0604020202020204" pitchFamily="34" charset="0"/>
              </a:rPr>
              <a:t>obitelji</a:t>
            </a:r>
          </a:p>
        </p:txBody>
      </p:sp>
      <p:sp>
        <p:nvSpPr>
          <p:cNvPr id="2053" name="Rectangle 5"/>
          <p:cNvSpPr>
            <a:spLocks noChangeArrowheads="1"/>
          </p:cNvSpPr>
          <p:nvPr/>
        </p:nvSpPr>
        <p:spPr bwMode="auto">
          <a:xfrm>
            <a:off x="3216276" y="2708275"/>
            <a:ext cx="1008063" cy="1296988"/>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cs typeface="Arial" panose="020B0604020202020204" pitchFamily="34" charset="0"/>
              </a:rPr>
              <a:t>Uprava </a:t>
            </a:r>
          </a:p>
          <a:p>
            <a:pPr algn="ctr" eaLnBrk="1" hangingPunct="1"/>
            <a:r>
              <a:rPr lang="hr-HR" altLang="sr-Latn-RS" sz="1500">
                <a:cs typeface="Arial" panose="020B0604020202020204" pitchFamily="34" charset="0"/>
              </a:rPr>
              <a:t>za mlade, </a:t>
            </a:r>
          </a:p>
          <a:p>
            <a:pPr algn="ctr" eaLnBrk="1" hangingPunct="1"/>
            <a:r>
              <a:rPr lang="hr-HR" altLang="sr-Latn-RS" sz="1500">
                <a:cs typeface="Arial" panose="020B0604020202020204" pitchFamily="34" charset="0"/>
              </a:rPr>
              <a:t>međunar.</a:t>
            </a:r>
          </a:p>
          <a:p>
            <a:pPr algn="ctr" eaLnBrk="1" hangingPunct="1"/>
            <a:r>
              <a:rPr lang="hr-HR" altLang="sr-Latn-RS" sz="1500">
                <a:cs typeface="Arial" panose="020B0604020202020204" pitchFamily="34" charset="0"/>
              </a:rPr>
              <a:t>poslove i </a:t>
            </a:r>
          </a:p>
          <a:p>
            <a:pPr algn="ctr" eaLnBrk="1" hangingPunct="1"/>
            <a:r>
              <a:rPr lang="hr-HR" altLang="sr-Latn-RS" sz="1500">
                <a:cs typeface="Arial" panose="020B0604020202020204" pitchFamily="34" charset="0"/>
              </a:rPr>
              <a:t>poslove EU</a:t>
            </a:r>
          </a:p>
        </p:txBody>
      </p:sp>
      <p:sp>
        <p:nvSpPr>
          <p:cNvPr id="2054" name="Line 10"/>
          <p:cNvSpPr>
            <a:spLocks noChangeShapeType="1"/>
          </p:cNvSpPr>
          <p:nvPr/>
        </p:nvSpPr>
        <p:spPr bwMode="auto">
          <a:xfrm>
            <a:off x="5735638" y="692150"/>
            <a:ext cx="0" cy="144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2055" name="Rectangle 12"/>
          <p:cNvSpPr>
            <a:spLocks noChangeArrowheads="1"/>
          </p:cNvSpPr>
          <p:nvPr/>
        </p:nvSpPr>
        <p:spPr bwMode="auto">
          <a:xfrm>
            <a:off x="9048750" y="2708275"/>
            <a:ext cx="1150938" cy="1296988"/>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cs typeface="Arial" panose="020B0604020202020204" pitchFamily="34" charset="0"/>
              </a:rPr>
              <a:t>Samostalni </a:t>
            </a:r>
          </a:p>
          <a:p>
            <a:pPr algn="ctr" eaLnBrk="1" hangingPunct="1"/>
            <a:r>
              <a:rPr lang="hr-HR" altLang="sr-Latn-RS" sz="1500">
                <a:cs typeface="Arial" panose="020B0604020202020204" pitchFamily="34" charset="0"/>
              </a:rPr>
              <a:t>sektor za </a:t>
            </a:r>
          </a:p>
          <a:p>
            <a:pPr algn="ctr" eaLnBrk="1" hangingPunct="1"/>
            <a:r>
              <a:rPr lang="hr-HR" altLang="sr-Latn-RS" sz="1500">
                <a:cs typeface="Arial" panose="020B0604020202020204" pitchFamily="34" charset="0"/>
              </a:rPr>
              <a:t>proračun </a:t>
            </a:r>
          </a:p>
          <a:p>
            <a:pPr algn="ctr" eaLnBrk="1" hangingPunct="1"/>
            <a:r>
              <a:rPr lang="hr-HR" altLang="sr-Latn-RS" sz="1500">
                <a:cs typeface="Arial" panose="020B0604020202020204" pitchFamily="34" charset="0"/>
              </a:rPr>
              <a:t>i financije</a:t>
            </a:r>
          </a:p>
        </p:txBody>
      </p:sp>
      <p:sp>
        <p:nvSpPr>
          <p:cNvPr id="2056" name="Rectangle 14"/>
          <p:cNvSpPr>
            <a:spLocks noChangeArrowheads="1"/>
          </p:cNvSpPr>
          <p:nvPr/>
        </p:nvSpPr>
        <p:spPr bwMode="auto">
          <a:xfrm>
            <a:off x="7391401" y="981075"/>
            <a:ext cx="2449513" cy="503238"/>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b="1">
                <a:cs typeface="Arial" panose="020B0604020202020204" pitchFamily="34" charset="0"/>
              </a:rPr>
              <a:t>Unutarnja revizija</a:t>
            </a:r>
          </a:p>
        </p:txBody>
      </p:sp>
      <p:sp>
        <p:nvSpPr>
          <p:cNvPr id="2057" name="Rectangle 16"/>
          <p:cNvSpPr>
            <a:spLocks noChangeArrowheads="1"/>
          </p:cNvSpPr>
          <p:nvPr/>
        </p:nvSpPr>
        <p:spPr bwMode="auto">
          <a:xfrm>
            <a:off x="2063751" y="5229226"/>
            <a:ext cx="1223963" cy="792163"/>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centri za </a:t>
            </a:r>
          </a:p>
          <a:p>
            <a:pPr algn="ctr" eaLnBrk="1" hangingPunct="1"/>
            <a:r>
              <a:rPr lang="hr-HR" altLang="sr-Latn-RS" sz="1400">
                <a:cs typeface="Arial" panose="020B0604020202020204" pitchFamily="34" charset="0"/>
              </a:rPr>
              <a:t>socijalnu skrb </a:t>
            </a:r>
          </a:p>
          <a:p>
            <a:pPr algn="ctr" eaLnBrk="1" hangingPunct="1"/>
            <a:r>
              <a:rPr lang="hr-HR" altLang="sr-Latn-RS" sz="1400">
                <a:cs typeface="Arial" panose="020B0604020202020204" pitchFamily="34" charset="0"/>
              </a:rPr>
              <a:t>(80)</a:t>
            </a:r>
          </a:p>
        </p:txBody>
      </p:sp>
      <p:sp>
        <p:nvSpPr>
          <p:cNvPr id="2058" name="Rectangle 20"/>
          <p:cNvSpPr>
            <a:spLocks noChangeArrowheads="1"/>
          </p:cNvSpPr>
          <p:nvPr/>
        </p:nvSpPr>
        <p:spPr bwMode="auto">
          <a:xfrm>
            <a:off x="7680326" y="5229226"/>
            <a:ext cx="1368425" cy="792163"/>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centri za odgoj</a:t>
            </a:r>
          </a:p>
          <a:p>
            <a:pPr algn="ctr" eaLnBrk="1" hangingPunct="1"/>
            <a:r>
              <a:rPr lang="hr-HR" altLang="sr-Latn-RS" sz="1400">
                <a:cs typeface="Arial" panose="020B0604020202020204" pitchFamily="34" charset="0"/>
              </a:rPr>
              <a:t> i obrazovanje</a:t>
            </a:r>
          </a:p>
          <a:p>
            <a:pPr algn="ctr" eaLnBrk="1" hangingPunct="1"/>
            <a:r>
              <a:rPr lang="hr-HR" altLang="sr-Latn-RS" sz="1400">
                <a:cs typeface="Arial" panose="020B0604020202020204" pitchFamily="34" charset="0"/>
              </a:rPr>
              <a:t>(11)</a:t>
            </a:r>
          </a:p>
        </p:txBody>
      </p:sp>
      <p:sp>
        <p:nvSpPr>
          <p:cNvPr id="2059" name="Line 23"/>
          <p:cNvSpPr>
            <a:spLocks noChangeShapeType="1"/>
          </p:cNvSpPr>
          <p:nvPr/>
        </p:nvSpPr>
        <p:spPr bwMode="auto">
          <a:xfrm>
            <a:off x="2640014" y="2133600"/>
            <a:ext cx="3311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2060" name="Line 24"/>
          <p:cNvSpPr>
            <a:spLocks noChangeShapeType="1"/>
          </p:cNvSpPr>
          <p:nvPr/>
        </p:nvSpPr>
        <p:spPr bwMode="auto">
          <a:xfrm>
            <a:off x="5951538" y="2133600"/>
            <a:ext cx="3600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2061" name="Line 25"/>
          <p:cNvSpPr>
            <a:spLocks noChangeShapeType="1"/>
          </p:cNvSpPr>
          <p:nvPr/>
        </p:nvSpPr>
        <p:spPr bwMode="auto">
          <a:xfrm>
            <a:off x="2640013"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2062" name="Line 26"/>
          <p:cNvSpPr>
            <a:spLocks noChangeShapeType="1"/>
          </p:cNvSpPr>
          <p:nvPr/>
        </p:nvSpPr>
        <p:spPr bwMode="auto">
          <a:xfrm>
            <a:off x="3648075"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2063" name="Line 27"/>
          <p:cNvSpPr>
            <a:spLocks noChangeShapeType="1"/>
          </p:cNvSpPr>
          <p:nvPr/>
        </p:nvSpPr>
        <p:spPr bwMode="auto">
          <a:xfrm>
            <a:off x="5735638" y="21336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2064" name="Line 29"/>
          <p:cNvSpPr>
            <a:spLocks noChangeShapeType="1"/>
          </p:cNvSpPr>
          <p:nvPr/>
        </p:nvSpPr>
        <p:spPr bwMode="auto">
          <a:xfrm>
            <a:off x="7464425"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2065" name="Line 30"/>
          <p:cNvSpPr>
            <a:spLocks noChangeShapeType="1"/>
          </p:cNvSpPr>
          <p:nvPr/>
        </p:nvSpPr>
        <p:spPr bwMode="auto">
          <a:xfrm>
            <a:off x="9551988"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2066" name="Line 31"/>
          <p:cNvSpPr>
            <a:spLocks noChangeShapeType="1"/>
          </p:cNvSpPr>
          <p:nvPr/>
        </p:nvSpPr>
        <p:spPr bwMode="auto">
          <a:xfrm>
            <a:off x="8543925" y="2133601"/>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2067" name="Line 32"/>
          <p:cNvSpPr>
            <a:spLocks noChangeShapeType="1"/>
          </p:cNvSpPr>
          <p:nvPr/>
        </p:nvSpPr>
        <p:spPr bwMode="auto">
          <a:xfrm>
            <a:off x="4656138" y="2133601"/>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2068" name="Line 33"/>
          <p:cNvSpPr>
            <a:spLocks noChangeShapeType="1"/>
          </p:cNvSpPr>
          <p:nvPr/>
        </p:nvSpPr>
        <p:spPr bwMode="auto">
          <a:xfrm>
            <a:off x="6240463" y="2133601"/>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2069" name="Line 37"/>
          <p:cNvSpPr>
            <a:spLocks noChangeShapeType="1"/>
          </p:cNvSpPr>
          <p:nvPr/>
        </p:nvSpPr>
        <p:spPr bwMode="auto">
          <a:xfrm flipH="1">
            <a:off x="5808664" y="1268413"/>
            <a:ext cx="1582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2070" name="Line 38"/>
          <p:cNvSpPr>
            <a:spLocks noChangeShapeType="1"/>
          </p:cNvSpPr>
          <p:nvPr/>
        </p:nvSpPr>
        <p:spPr bwMode="auto">
          <a:xfrm>
            <a:off x="1992314" y="5157788"/>
            <a:ext cx="82073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2071" name="Rectangle 39"/>
          <p:cNvSpPr>
            <a:spLocks noChangeArrowheads="1"/>
          </p:cNvSpPr>
          <p:nvPr/>
        </p:nvSpPr>
        <p:spPr bwMode="auto">
          <a:xfrm>
            <a:off x="2640013" y="4724401"/>
            <a:ext cx="7200900" cy="288925"/>
          </a:xfrm>
          <a:prstGeom prst="rect">
            <a:avLst/>
          </a:prstGeom>
          <a:solidFill>
            <a:srgbClr val="DCC2CE"/>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a:cs typeface="Arial" panose="020B0604020202020204" pitchFamily="34" charset="0"/>
              </a:rPr>
              <a:t>Proračunski korisnici unutar razdjela (168) </a:t>
            </a:r>
            <a:endParaRPr lang="hr-HR" altLang="sr-Latn-RS" sz="1500">
              <a:cs typeface="Arial" panose="020B0604020202020204" pitchFamily="34" charset="0"/>
            </a:endParaRPr>
          </a:p>
        </p:txBody>
      </p:sp>
      <p:sp>
        <p:nvSpPr>
          <p:cNvPr id="2072" name="Rectangle 11"/>
          <p:cNvSpPr>
            <a:spLocks noChangeArrowheads="1"/>
          </p:cNvSpPr>
          <p:nvPr/>
        </p:nvSpPr>
        <p:spPr bwMode="auto">
          <a:xfrm>
            <a:off x="8112126" y="2708275"/>
            <a:ext cx="866775" cy="1296988"/>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cs typeface="Arial" panose="020B0604020202020204" pitchFamily="34" charset="0"/>
              </a:rPr>
              <a:t>Glavno</a:t>
            </a:r>
          </a:p>
          <a:p>
            <a:pPr algn="ctr" eaLnBrk="1" hangingPunct="1"/>
            <a:r>
              <a:rPr lang="hr-HR" altLang="sr-Latn-RS" sz="1500">
                <a:cs typeface="Arial" panose="020B0604020202020204" pitchFamily="34" charset="0"/>
              </a:rPr>
              <a:t>tajništvo</a:t>
            </a:r>
          </a:p>
          <a:p>
            <a:pPr algn="ctr" eaLnBrk="1" hangingPunct="1"/>
            <a:endParaRPr lang="hr-HR" altLang="sr-Latn-RS" sz="1500">
              <a:cs typeface="Arial" panose="020B0604020202020204" pitchFamily="34" charset="0"/>
            </a:endParaRPr>
          </a:p>
        </p:txBody>
      </p:sp>
      <p:sp>
        <p:nvSpPr>
          <p:cNvPr id="2073" name="Rectangle 18"/>
          <p:cNvSpPr>
            <a:spLocks noChangeArrowheads="1"/>
          </p:cNvSpPr>
          <p:nvPr/>
        </p:nvSpPr>
        <p:spPr bwMode="auto">
          <a:xfrm>
            <a:off x="3359150" y="5229226"/>
            <a:ext cx="1295400" cy="792163"/>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domovi i </a:t>
            </a:r>
          </a:p>
          <a:p>
            <a:pPr algn="ctr" eaLnBrk="1" hangingPunct="1"/>
            <a:r>
              <a:rPr lang="hr-HR" altLang="sr-Latn-RS" sz="1400">
                <a:cs typeface="Arial" panose="020B0604020202020204" pitchFamily="34" charset="0"/>
              </a:rPr>
              <a:t>odgojni domovi </a:t>
            </a:r>
          </a:p>
          <a:p>
            <a:pPr algn="ctr" eaLnBrk="1" hangingPunct="1"/>
            <a:r>
              <a:rPr lang="hr-HR" altLang="sr-Latn-RS" sz="1400">
                <a:cs typeface="Arial" panose="020B0604020202020204" pitchFamily="34" charset="0"/>
              </a:rPr>
              <a:t>(28)</a:t>
            </a:r>
          </a:p>
        </p:txBody>
      </p:sp>
      <p:sp>
        <p:nvSpPr>
          <p:cNvPr id="2074" name="Rectangle 20"/>
          <p:cNvSpPr>
            <a:spLocks noChangeArrowheads="1"/>
          </p:cNvSpPr>
          <p:nvPr/>
        </p:nvSpPr>
        <p:spPr bwMode="auto">
          <a:xfrm>
            <a:off x="9120188" y="5229226"/>
            <a:ext cx="1008062" cy="792163"/>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obiteljski</a:t>
            </a:r>
          </a:p>
          <a:p>
            <a:pPr algn="ctr" eaLnBrk="1" hangingPunct="1"/>
            <a:r>
              <a:rPr lang="hr-HR" altLang="sr-Latn-RS" sz="1400">
                <a:cs typeface="Arial" panose="020B0604020202020204" pitchFamily="34" charset="0"/>
              </a:rPr>
              <a:t>centri</a:t>
            </a:r>
          </a:p>
          <a:p>
            <a:pPr algn="ctr" eaLnBrk="1" hangingPunct="1"/>
            <a:r>
              <a:rPr lang="hr-HR" altLang="sr-Latn-RS" sz="1400">
                <a:cs typeface="Arial" panose="020B0604020202020204" pitchFamily="34" charset="0"/>
              </a:rPr>
              <a:t>(19)</a:t>
            </a:r>
          </a:p>
        </p:txBody>
      </p:sp>
      <p:sp>
        <p:nvSpPr>
          <p:cNvPr id="2075" name="Rectangle 18"/>
          <p:cNvSpPr>
            <a:spLocks noChangeArrowheads="1"/>
          </p:cNvSpPr>
          <p:nvPr/>
        </p:nvSpPr>
        <p:spPr bwMode="auto">
          <a:xfrm>
            <a:off x="6240464" y="5229226"/>
            <a:ext cx="1368425" cy="792163"/>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centri za </a:t>
            </a:r>
          </a:p>
          <a:p>
            <a:pPr algn="ctr" eaLnBrk="1" hangingPunct="1"/>
            <a:r>
              <a:rPr lang="hr-HR" altLang="sr-Latn-RS" sz="1400">
                <a:cs typeface="Arial" panose="020B0604020202020204" pitchFamily="34" charset="0"/>
              </a:rPr>
              <a:t>rehabilitaciju</a:t>
            </a:r>
          </a:p>
          <a:p>
            <a:pPr algn="ctr" eaLnBrk="1" hangingPunct="1"/>
            <a:r>
              <a:rPr lang="hr-HR" altLang="sr-Latn-RS" sz="1400">
                <a:cs typeface="Arial" panose="020B0604020202020204" pitchFamily="34" charset="0"/>
              </a:rPr>
              <a:t>(12)</a:t>
            </a:r>
          </a:p>
        </p:txBody>
      </p:sp>
      <p:sp>
        <p:nvSpPr>
          <p:cNvPr id="2076" name="Rectangle 18"/>
          <p:cNvSpPr>
            <a:spLocks noChangeArrowheads="1"/>
          </p:cNvSpPr>
          <p:nvPr/>
        </p:nvSpPr>
        <p:spPr bwMode="auto">
          <a:xfrm>
            <a:off x="4727575" y="5229226"/>
            <a:ext cx="1441450" cy="792163"/>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domovi za </a:t>
            </a:r>
          </a:p>
          <a:p>
            <a:pPr algn="ctr" eaLnBrk="1" hangingPunct="1"/>
            <a:r>
              <a:rPr lang="hr-HR" altLang="sr-Latn-RS" sz="1400">
                <a:cs typeface="Arial" panose="020B0604020202020204" pitchFamily="34" charset="0"/>
              </a:rPr>
              <a:t>psihički bolesne </a:t>
            </a:r>
          </a:p>
          <a:p>
            <a:pPr algn="ctr" eaLnBrk="1" hangingPunct="1"/>
            <a:r>
              <a:rPr lang="hr-HR" altLang="sr-Latn-RS" sz="1400">
                <a:cs typeface="Arial" panose="020B0604020202020204" pitchFamily="34" charset="0"/>
              </a:rPr>
              <a:t>osobe (18)</a:t>
            </a:r>
          </a:p>
        </p:txBody>
      </p:sp>
      <p:sp>
        <p:nvSpPr>
          <p:cNvPr id="2077" name="Rectangle 7"/>
          <p:cNvSpPr>
            <a:spLocks noChangeArrowheads="1"/>
          </p:cNvSpPr>
          <p:nvPr/>
        </p:nvSpPr>
        <p:spPr bwMode="auto">
          <a:xfrm>
            <a:off x="2495550" y="981075"/>
            <a:ext cx="1873250" cy="503238"/>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Kabinet ministrice</a:t>
            </a:r>
          </a:p>
        </p:txBody>
      </p:sp>
      <p:sp>
        <p:nvSpPr>
          <p:cNvPr id="2078" name="Line 37"/>
          <p:cNvSpPr>
            <a:spLocks noChangeShapeType="1"/>
          </p:cNvSpPr>
          <p:nvPr/>
        </p:nvSpPr>
        <p:spPr bwMode="auto">
          <a:xfrm flipH="1">
            <a:off x="4367213" y="1268413"/>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2079" name="Rectangle 11"/>
          <p:cNvSpPr>
            <a:spLocks noChangeArrowheads="1"/>
          </p:cNvSpPr>
          <p:nvPr/>
        </p:nvSpPr>
        <p:spPr bwMode="auto">
          <a:xfrm>
            <a:off x="4295776" y="2708275"/>
            <a:ext cx="1152525" cy="1296988"/>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cs typeface="Arial" panose="020B0604020202020204" pitchFamily="34" charset="0"/>
              </a:rPr>
              <a:t>Uprava</a:t>
            </a:r>
          </a:p>
          <a:p>
            <a:pPr algn="ctr" eaLnBrk="1" hangingPunct="1"/>
            <a:r>
              <a:rPr lang="hr-HR" altLang="sr-Latn-RS" sz="1500">
                <a:cs typeface="Arial" panose="020B0604020202020204" pitchFamily="34" charset="0"/>
              </a:rPr>
              <a:t>za odrasle </a:t>
            </a:r>
          </a:p>
          <a:p>
            <a:pPr algn="ctr" eaLnBrk="1" hangingPunct="1"/>
            <a:r>
              <a:rPr lang="hr-HR" altLang="sr-Latn-RS" sz="1500">
                <a:cs typeface="Arial" panose="020B0604020202020204" pitchFamily="34" charset="0"/>
              </a:rPr>
              <a:t>osobe i </a:t>
            </a:r>
          </a:p>
          <a:p>
            <a:pPr algn="ctr" eaLnBrk="1" hangingPunct="1"/>
            <a:r>
              <a:rPr lang="hr-HR" altLang="sr-Latn-RS" sz="1500">
                <a:cs typeface="Arial" panose="020B0604020202020204" pitchFamily="34" charset="0"/>
              </a:rPr>
              <a:t>osobe s </a:t>
            </a:r>
          </a:p>
          <a:p>
            <a:pPr algn="ctr" eaLnBrk="1" hangingPunct="1"/>
            <a:r>
              <a:rPr lang="hr-HR" altLang="sr-Latn-RS" sz="1500">
                <a:cs typeface="Arial" panose="020B0604020202020204" pitchFamily="34" charset="0"/>
              </a:rPr>
              <a:t>invaliditetom</a:t>
            </a:r>
          </a:p>
        </p:txBody>
      </p:sp>
      <p:sp>
        <p:nvSpPr>
          <p:cNvPr id="2080" name="Rectangle 11"/>
          <p:cNvSpPr>
            <a:spLocks noChangeArrowheads="1"/>
          </p:cNvSpPr>
          <p:nvPr/>
        </p:nvSpPr>
        <p:spPr bwMode="auto">
          <a:xfrm>
            <a:off x="5664201" y="2708275"/>
            <a:ext cx="1152525" cy="1296988"/>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cs typeface="Arial" panose="020B0604020202020204" pitchFamily="34" charset="0"/>
              </a:rPr>
              <a:t>Samostalna </a:t>
            </a:r>
          </a:p>
          <a:p>
            <a:pPr algn="ctr" eaLnBrk="1" hangingPunct="1"/>
            <a:r>
              <a:rPr lang="hr-HR" altLang="sr-Latn-RS" sz="1500">
                <a:cs typeface="Arial" panose="020B0604020202020204" pitchFamily="34" charset="0"/>
              </a:rPr>
              <a:t>služba </a:t>
            </a:r>
          </a:p>
          <a:p>
            <a:pPr algn="ctr" eaLnBrk="1" hangingPunct="1"/>
            <a:r>
              <a:rPr lang="hr-HR" altLang="sr-Latn-RS" sz="1500">
                <a:cs typeface="Arial" panose="020B0604020202020204" pitchFamily="34" charset="0"/>
              </a:rPr>
              <a:t>za upravni </a:t>
            </a:r>
          </a:p>
          <a:p>
            <a:pPr algn="ctr" eaLnBrk="1" hangingPunct="1"/>
            <a:r>
              <a:rPr lang="hr-HR" altLang="sr-Latn-RS" sz="1500">
                <a:cs typeface="Arial" panose="020B0604020202020204" pitchFamily="34" charset="0"/>
              </a:rPr>
              <a:t>i inspekcijski </a:t>
            </a:r>
          </a:p>
          <a:p>
            <a:pPr algn="ctr" eaLnBrk="1" hangingPunct="1"/>
            <a:r>
              <a:rPr lang="hr-HR" altLang="sr-Latn-RS" sz="1500">
                <a:cs typeface="Arial" panose="020B0604020202020204" pitchFamily="34" charset="0"/>
              </a:rPr>
              <a:t>nadzor…</a:t>
            </a:r>
          </a:p>
        </p:txBody>
      </p:sp>
      <p:sp>
        <p:nvSpPr>
          <p:cNvPr id="2081" name="Rectangle 11"/>
          <p:cNvSpPr>
            <a:spLocks noChangeArrowheads="1"/>
          </p:cNvSpPr>
          <p:nvPr/>
        </p:nvSpPr>
        <p:spPr bwMode="auto">
          <a:xfrm>
            <a:off x="6888164" y="2708275"/>
            <a:ext cx="1152525" cy="1296988"/>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cs typeface="Arial" panose="020B0604020202020204" pitchFamily="34" charset="0"/>
              </a:rPr>
              <a:t>Samostalni </a:t>
            </a:r>
          </a:p>
          <a:p>
            <a:pPr algn="ctr" eaLnBrk="1" hangingPunct="1"/>
            <a:r>
              <a:rPr lang="hr-HR" altLang="sr-Latn-RS" sz="1500">
                <a:cs typeface="Arial" panose="020B0604020202020204" pitchFamily="34" charset="0"/>
              </a:rPr>
              <a:t>odjel za </a:t>
            </a:r>
          </a:p>
          <a:p>
            <a:pPr algn="ctr" eaLnBrk="1" hangingPunct="1"/>
            <a:r>
              <a:rPr lang="hr-HR" altLang="sr-Latn-RS" sz="1500">
                <a:cs typeface="Arial" panose="020B0604020202020204" pitchFamily="34" charset="0"/>
              </a:rPr>
              <a:t>udruge,</a:t>
            </a:r>
          </a:p>
          <a:p>
            <a:pPr algn="ctr" eaLnBrk="1" hangingPunct="1"/>
            <a:r>
              <a:rPr lang="hr-HR" altLang="sr-Latn-RS" sz="1500">
                <a:cs typeface="Arial" panose="020B0604020202020204" pitchFamily="34" charset="0"/>
              </a:rPr>
              <a:t>humanitarnu </a:t>
            </a:r>
          </a:p>
          <a:p>
            <a:pPr algn="ctr" eaLnBrk="1" hangingPunct="1"/>
            <a:r>
              <a:rPr lang="hr-HR" altLang="sr-Latn-RS" sz="1500">
                <a:cs typeface="Arial" panose="020B0604020202020204" pitchFamily="34" charset="0"/>
              </a:rPr>
              <a:t>pomoć i </a:t>
            </a:r>
          </a:p>
          <a:p>
            <a:pPr algn="ctr" eaLnBrk="1" hangingPunct="1"/>
            <a:r>
              <a:rPr lang="hr-HR" altLang="sr-Latn-RS" sz="1500">
                <a:cs typeface="Arial" panose="020B0604020202020204" pitchFamily="34" charset="0"/>
              </a:rPr>
              <a:t>volonterstvo</a:t>
            </a:r>
          </a:p>
        </p:txBody>
      </p:sp>
    </p:spTree>
    <p:extLst>
      <p:ext uri="{BB962C8B-B14F-4D97-AF65-F5344CB8AC3E}">
        <p14:creationId xmlns:p14="http://schemas.microsoft.com/office/powerpoint/2010/main" val="221397667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4294967295"/>
          </p:nvPr>
        </p:nvSpPr>
        <p:spPr>
          <a:xfrm>
            <a:off x="1919288" y="1052513"/>
            <a:ext cx="8748712" cy="4525962"/>
          </a:xfrm>
          <a:noFill/>
        </p:spPr>
        <p:txBody>
          <a:bodyPr/>
          <a:lstStyle/>
          <a:p>
            <a:pPr eaLnBrk="1" hangingPunct="1">
              <a:lnSpc>
                <a:spcPct val="80000"/>
              </a:lnSpc>
              <a:buFontTx/>
              <a:buNone/>
            </a:pPr>
            <a:r>
              <a:rPr lang="hr-HR" altLang="sr-Latn-RS" sz="900"/>
              <a:t>	</a:t>
            </a:r>
          </a:p>
        </p:txBody>
      </p:sp>
      <p:sp>
        <p:nvSpPr>
          <p:cNvPr id="3075" name="Rectangle 3"/>
          <p:cNvSpPr>
            <a:spLocks noChangeArrowheads="1"/>
          </p:cNvSpPr>
          <p:nvPr/>
        </p:nvSpPr>
        <p:spPr bwMode="auto">
          <a:xfrm>
            <a:off x="2495551" y="333376"/>
            <a:ext cx="7129463" cy="358775"/>
          </a:xfrm>
          <a:prstGeom prst="rect">
            <a:avLst/>
          </a:prstGeom>
          <a:solidFill>
            <a:srgbClr val="E5B9D8"/>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b="1">
                <a:solidFill>
                  <a:schemeClr val="tx2"/>
                </a:solidFill>
              </a:rPr>
              <a:t>MINISTARSTVO RADA I MIROVINSKOG SUSTAVA</a:t>
            </a:r>
          </a:p>
        </p:txBody>
      </p:sp>
      <p:sp>
        <p:nvSpPr>
          <p:cNvPr id="3076" name="Rectangle 4"/>
          <p:cNvSpPr>
            <a:spLocks noChangeArrowheads="1"/>
          </p:cNvSpPr>
          <p:nvPr/>
        </p:nvSpPr>
        <p:spPr bwMode="auto">
          <a:xfrm>
            <a:off x="1774825" y="2708275"/>
            <a:ext cx="865188" cy="1296988"/>
          </a:xfrm>
          <a:prstGeom prst="rect">
            <a:avLst/>
          </a:prstGeom>
          <a:solidFill>
            <a:srgbClr val="F4FDA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Uprava za rad i tržište rada </a:t>
            </a:r>
          </a:p>
        </p:txBody>
      </p:sp>
      <p:sp>
        <p:nvSpPr>
          <p:cNvPr id="3077" name="Rectangle 5"/>
          <p:cNvSpPr>
            <a:spLocks noChangeArrowheads="1"/>
          </p:cNvSpPr>
          <p:nvPr/>
        </p:nvSpPr>
        <p:spPr bwMode="auto">
          <a:xfrm>
            <a:off x="2640013" y="2708275"/>
            <a:ext cx="1008062" cy="1296988"/>
          </a:xfrm>
          <a:prstGeom prst="rect">
            <a:avLst/>
          </a:prstGeom>
          <a:solidFill>
            <a:srgbClr val="F4FDA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200"/>
              <a:t>Uprava za mirovinsko osiguranje</a:t>
            </a:r>
            <a:r>
              <a:rPr lang="hr-HR" altLang="sr-Latn-RS"/>
              <a:t> </a:t>
            </a:r>
          </a:p>
        </p:txBody>
      </p:sp>
      <p:sp>
        <p:nvSpPr>
          <p:cNvPr id="3078" name="Line 10"/>
          <p:cNvSpPr>
            <a:spLocks noChangeShapeType="1"/>
          </p:cNvSpPr>
          <p:nvPr/>
        </p:nvSpPr>
        <p:spPr bwMode="auto">
          <a:xfrm>
            <a:off x="5735638" y="692150"/>
            <a:ext cx="0" cy="144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3079" name="Rectangle 12"/>
          <p:cNvSpPr>
            <a:spLocks noChangeArrowheads="1"/>
          </p:cNvSpPr>
          <p:nvPr/>
        </p:nvSpPr>
        <p:spPr bwMode="auto">
          <a:xfrm>
            <a:off x="8401050" y="2708275"/>
            <a:ext cx="935038" cy="1296988"/>
          </a:xfrm>
          <a:prstGeom prst="rect">
            <a:avLst/>
          </a:prstGeom>
          <a:solidFill>
            <a:srgbClr val="F4FDA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Tajništvo ministarstva </a:t>
            </a:r>
          </a:p>
        </p:txBody>
      </p:sp>
      <p:sp>
        <p:nvSpPr>
          <p:cNvPr id="3080" name="Rectangle 14"/>
          <p:cNvSpPr>
            <a:spLocks noChangeArrowheads="1"/>
          </p:cNvSpPr>
          <p:nvPr/>
        </p:nvSpPr>
        <p:spPr bwMode="auto">
          <a:xfrm>
            <a:off x="7391401" y="981075"/>
            <a:ext cx="2449513" cy="503238"/>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b="1"/>
              <a:t>Unutarnja revizija</a:t>
            </a:r>
          </a:p>
        </p:txBody>
      </p:sp>
      <p:sp>
        <p:nvSpPr>
          <p:cNvPr id="3081" name="Line 23"/>
          <p:cNvSpPr>
            <a:spLocks noChangeShapeType="1"/>
          </p:cNvSpPr>
          <p:nvPr/>
        </p:nvSpPr>
        <p:spPr bwMode="auto">
          <a:xfrm>
            <a:off x="2640014" y="2133600"/>
            <a:ext cx="3311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3082" name="Line 24"/>
          <p:cNvSpPr>
            <a:spLocks noChangeShapeType="1"/>
          </p:cNvSpPr>
          <p:nvPr/>
        </p:nvSpPr>
        <p:spPr bwMode="auto">
          <a:xfrm>
            <a:off x="5880101" y="2133600"/>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3083" name="Line 25"/>
          <p:cNvSpPr>
            <a:spLocks noChangeShapeType="1"/>
          </p:cNvSpPr>
          <p:nvPr/>
        </p:nvSpPr>
        <p:spPr bwMode="auto">
          <a:xfrm flipH="1">
            <a:off x="2640013"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3084" name="Line 26"/>
          <p:cNvSpPr>
            <a:spLocks noChangeShapeType="1"/>
          </p:cNvSpPr>
          <p:nvPr/>
        </p:nvSpPr>
        <p:spPr bwMode="auto">
          <a:xfrm>
            <a:off x="3359150"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3085" name="Line 27"/>
          <p:cNvSpPr>
            <a:spLocks noChangeShapeType="1"/>
          </p:cNvSpPr>
          <p:nvPr/>
        </p:nvSpPr>
        <p:spPr bwMode="auto">
          <a:xfrm>
            <a:off x="5735638" y="21336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3086" name="Line 29"/>
          <p:cNvSpPr>
            <a:spLocks noChangeShapeType="1"/>
          </p:cNvSpPr>
          <p:nvPr/>
        </p:nvSpPr>
        <p:spPr bwMode="auto">
          <a:xfrm>
            <a:off x="6888163"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3087" name="Line 30"/>
          <p:cNvSpPr>
            <a:spLocks noChangeShapeType="1"/>
          </p:cNvSpPr>
          <p:nvPr/>
        </p:nvSpPr>
        <p:spPr bwMode="auto">
          <a:xfrm>
            <a:off x="8975725"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3088" name="Line 31"/>
          <p:cNvSpPr>
            <a:spLocks noChangeShapeType="1"/>
          </p:cNvSpPr>
          <p:nvPr/>
        </p:nvSpPr>
        <p:spPr bwMode="auto">
          <a:xfrm>
            <a:off x="7896225" y="2133601"/>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3089" name="Line 32"/>
          <p:cNvSpPr>
            <a:spLocks noChangeShapeType="1"/>
          </p:cNvSpPr>
          <p:nvPr/>
        </p:nvSpPr>
        <p:spPr bwMode="auto">
          <a:xfrm>
            <a:off x="4295775" y="2133601"/>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3090" name="Line 33"/>
          <p:cNvSpPr>
            <a:spLocks noChangeShapeType="1"/>
          </p:cNvSpPr>
          <p:nvPr/>
        </p:nvSpPr>
        <p:spPr bwMode="auto">
          <a:xfrm>
            <a:off x="5664200" y="2133601"/>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3091" name="Line 37"/>
          <p:cNvSpPr>
            <a:spLocks noChangeShapeType="1"/>
          </p:cNvSpPr>
          <p:nvPr/>
        </p:nvSpPr>
        <p:spPr bwMode="auto">
          <a:xfrm flipH="1">
            <a:off x="5808664" y="1268413"/>
            <a:ext cx="1582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3092" name="Rectangle 11"/>
          <p:cNvSpPr>
            <a:spLocks noChangeArrowheads="1"/>
          </p:cNvSpPr>
          <p:nvPr/>
        </p:nvSpPr>
        <p:spPr bwMode="auto">
          <a:xfrm>
            <a:off x="7391400" y="2708275"/>
            <a:ext cx="1011238" cy="1296988"/>
          </a:xfrm>
          <a:prstGeom prst="rect">
            <a:avLst/>
          </a:prstGeom>
          <a:solidFill>
            <a:srgbClr val="F4FDA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000"/>
              <a:t>Samostalni odjel za međunarodnu suradnju</a:t>
            </a:r>
            <a:r>
              <a:rPr lang="hr-HR" altLang="sr-Latn-RS"/>
              <a:t> </a:t>
            </a:r>
          </a:p>
        </p:txBody>
      </p:sp>
      <p:sp>
        <p:nvSpPr>
          <p:cNvPr id="3093" name="Line 37"/>
          <p:cNvSpPr>
            <a:spLocks noChangeShapeType="1"/>
          </p:cNvSpPr>
          <p:nvPr/>
        </p:nvSpPr>
        <p:spPr bwMode="auto">
          <a:xfrm flipH="1">
            <a:off x="4295776" y="1052513"/>
            <a:ext cx="1439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3094" name="Rectangle 11"/>
          <p:cNvSpPr>
            <a:spLocks noChangeArrowheads="1"/>
          </p:cNvSpPr>
          <p:nvPr/>
        </p:nvSpPr>
        <p:spPr bwMode="auto">
          <a:xfrm>
            <a:off x="3648075" y="2708275"/>
            <a:ext cx="1296988" cy="1296988"/>
          </a:xfrm>
          <a:prstGeom prst="rect">
            <a:avLst/>
          </a:prstGeom>
          <a:solidFill>
            <a:srgbClr val="F4FDA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000"/>
              <a:t>Uprava za koordinaciju programa i projekata EU u području rada i socijalne sigurnosti </a:t>
            </a:r>
          </a:p>
        </p:txBody>
      </p:sp>
      <p:sp>
        <p:nvSpPr>
          <p:cNvPr id="3095" name="Rectangle 11"/>
          <p:cNvSpPr>
            <a:spLocks noChangeArrowheads="1"/>
          </p:cNvSpPr>
          <p:nvPr/>
        </p:nvSpPr>
        <p:spPr bwMode="auto">
          <a:xfrm>
            <a:off x="6383338" y="2708275"/>
            <a:ext cx="1009650" cy="1296988"/>
          </a:xfrm>
          <a:prstGeom prst="rect">
            <a:avLst/>
          </a:prstGeom>
          <a:solidFill>
            <a:srgbClr val="F4FDA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200"/>
              <a:t>Samostalna služba za socijalno partnerstvo</a:t>
            </a:r>
            <a:r>
              <a:rPr lang="hr-HR" altLang="sr-Latn-RS"/>
              <a:t> </a:t>
            </a:r>
          </a:p>
        </p:txBody>
      </p:sp>
      <p:sp>
        <p:nvSpPr>
          <p:cNvPr id="3096" name="Rectangle 11"/>
          <p:cNvSpPr>
            <a:spLocks noChangeArrowheads="1"/>
          </p:cNvSpPr>
          <p:nvPr/>
        </p:nvSpPr>
        <p:spPr bwMode="auto">
          <a:xfrm>
            <a:off x="4943475" y="2708275"/>
            <a:ext cx="1441450" cy="1296988"/>
          </a:xfrm>
          <a:prstGeom prst="rect">
            <a:avLst/>
          </a:prstGeom>
          <a:solidFill>
            <a:srgbClr val="F4FDA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Samostalni sektor za reviziju nalaza i mišljenja o invalidnosti </a:t>
            </a:r>
          </a:p>
        </p:txBody>
      </p:sp>
      <p:sp>
        <p:nvSpPr>
          <p:cNvPr id="3097" name="Rectangle 7"/>
          <p:cNvSpPr>
            <a:spLocks noChangeArrowheads="1"/>
          </p:cNvSpPr>
          <p:nvPr/>
        </p:nvSpPr>
        <p:spPr bwMode="auto">
          <a:xfrm>
            <a:off x="2495550" y="765175"/>
            <a:ext cx="1873250" cy="503238"/>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zamjenik ministra</a:t>
            </a:r>
          </a:p>
        </p:txBody>
      </p:sp>
      <p:sp>
        <p:nvSpPr>
          <p:cNvPr id="3098" name="Rectangle 12"/>
          <p:cNvSpPr>
            <a:spLocks noChangeArrowheads="1"/>
          </p:cNvSpPr>
          <p:nvPr/>
        </p:nvSpPr>
        <p:spPr bwMode="auto">
          <a:xfrm>
            <a:off x="9336088" y="2708275"/>
            <a:ext cx="1079500" cy="1296988"/>
          </a:xfrm>
          <a:prstGeom prst="rect">
            <a:avLst/>
          </a:prstGeom>
          <a:solidFill>
            <a:srgbClr val="F4FDA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a:t>Kabinet ministra</a:t>
            </a:r>
            <a:r>
              <a:rPr lang="hr-HR" altLang="sr-Latn-RS"/>
              <a:t> </a:t>
            </a:r>
          </a:p>
        </p:txBody>
      </p:sp>
      <p:sp>
        <p:nvSpPr>
          <p:cNvPr id="3099" name="Line 30"/>
          <p:cNvSpPr>
            <a:spLocks noChangeShapeType="1"/>
          </p:cNvSpPr>
          <p:nvPr/>
        </p:nvSpPr>
        <p:spPr bwMode="auto">
          <a:xfrm>
            <a:off x="9840913"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3100" name="Rectangle 39"/>
          <p:cNvSpPr>
            <a:spLocks noChangeArrowheads="1"/>
          </p:cNvSpPr>
          <p:nvPr/>
        </p:nvSpPr>
        <p:spPr bwMode="auto">
          <a:xfrm>
            <a:off x="2566988" y="4221164"/>
            <a:ext cx="7200900" cy="288925"/>
          </a:xfrm>
          <a:prstGeom prst="rect">
            <a:avLst/>
          </a:prstGeom>
          <a:solidFill>
            <a:srgbClr val="DCC2CE"/>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a:t>Proračunski korisnici unutar razdjela </a:t>
            </a:r>
            <a:r>
              <a:rPr lang="hr-HR" altLang="sr-Latn-RS" sz="1500"/>
              <a:t>ukupno 38.699.717.948kn ili 98,91%</a:t>
            </a:r>
          </a:p>
        </p:txBody>
      </p:sp>
      <p:sp>
        <p:nvSpPr>
          <p:cNvPr id="3101" name="Line 38"/>
          <p:cNvSpPr>
            <a:spLocks noChangeShapeType="1"/>
          </p:cNvSpPr>
          <p:nvPr/>
        </p:nvSpPr>
        <p:spPr bwMode="auto">
          <a:xfrm>
            <a:off x="1992314" y="4797425"/>
            <a:ext cx="82073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3102" name="Rectangle 16"/>
          <p:cNvSpPr>
            <a:spLocks noChangeArrowheads="1"/>
          </p:cNvSpPr>
          <p:nvPr/>
        </p:nvSpPr>
        <p:spPr bwMode="auto">
          <a:xfrm>
            <a:off x="2351088" y="5229225"/>
            <a:ext cx="1439862" cy="12954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a:t>HZMO</a:t>
            </a:r>
          </a:p>
          <a:p>
            <a:pPr algn="ctr" eaLnBrk="1" hangingPunct="1"/>
            <a:r>
              <a:rPr lang="hr-HR" altLang="sr-Latn-RS" sz="1400"/>
              <a:t>36.360.823.457</a:t>
            </a:r>
          </a:p>
        </p:txBody>
      </p:sp>
      <p:sp>
        <p:nvSpPr>
          <p:cNvPr id="3103" name="Rectangle 16"/>
          <p:cNvSpPr>
            <a:spLocks noChangeArrowheads="1"/>
          </p:cNvSpPr>
          <p:nvPr/>
        </p:nvSpPr>
        <p:spPr bwMode="auto">
          <a:xfrm>
            <a:off x="3792538" y="5229225"/>
            <a:ext cx="1439862" cy="12954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HZZ</a:t>
            </a:r>
          </a:p>
          <a:p>
            <a:pPr algn="ctr" eaLnBrk="1" hangingPunct="1"/>
            <a:r>
              <a:rPr lang="hr-HR" altLang="sr-Latn-RS" sz="1400"/>
              <a:t>2.050.777.491</a:t>
            </a:r>
          </a:p>
        </p:txBody>
      </p:sp>
      <p:sp>
        <p:nvSpPr>
          <p:cNvPr id="3104" name="Rectangle 16"/>
          <p:cNvSpPr>
            <a:spLocks noChangeArrowheads="1"/>
          </p:cNvSpPr>
          <p:nvPr/>
        </p:nvSpPr>
        <p:spPr bwMode="auto">
          <a:xfrm>
            <a:off x="5232401" y="5229225"/>
            <a:ext cx="1439863" cy="1295400"/>
          </a:xfrm>
          <a:prstGeom prst="rect">
            <a:avLst/>
          </a:prstGeom>
          <a:solidFill>
            <a:srgbClr val="CCFFCC"/>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000"/>
              <a:t>Fond za profesionalnu rehabilitaciju i zapošljavanje osoba s invaliditetom</a:t>
            </a:r>
          </a:p>
          <a:p>
            <a:pPr algn="ctr" eaLnBrk="1" hangingPunct="1"/>
            <a:endParaRPr lang="hr-HR" altLang="sr-Latn-RS" sz="1000"/>
          </a:p>
          <a:p>
            <a:pPr algn="ctr" eaLnBrk="1" hangingPunct="1"/>
            <a:r>
              <a:rPr lang="hr-HR" altLang="sr-Latn-RS" sz="1400"/>
              <a:t>53.089.500</a:t>
            </a:r>
          </a:p>
          <a:p>
            <a:pPr algn="ctr" eaLnBrk="1" hangingPunct="1"/>
            <a:endParaRPr lang="hr-HR" altLang="sr-Latn-RS" sz="1000"/>
          </a:p>
        </p:txBody>
      </p:sp>
      <p:sp>
        <p:nvSpPr>
          <p:cNvPr id="3105" name="Rectangle 16"/>
          <p:cNvSpPr>
            <a:spLocks noChangeArrowheads="1"/>
          </p:cNvSpPr>
          <p:nvPr/>
        </p:nvSpPr>
        <p:spPr bwMode="auto">
          <a:xfrm>
            <a:off x="6672263" y="5229225"/>
            <a:ext cx="1439862" cy="1295400"/>
          </a:xfrm>
          <a:prstGeom prst="rect">
            <a:avLst/>
          </a:prstGeom>
          <a:solidFill>
            <a:srgbClr val="CCFFCC"/>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'Središnji registar osiguranika</a:t>
            </a:r>
          </a:p>
          <a:p>
            <a:pPr algn="ctr" eaLnBrk="1" hangingPunct="1"/>
            <a:endParaRPr lang="hr-HR" altLang="sr-Latn-RS" sz="1400"/>
          </a:p>
          <a:p>
            <a:pPr algn="ctr" eaLnBrk="1" hangingPunct="1"/>
            <a:r>
              <a:rPr lang="hr-HR" altLang="sr-Latn-RS" sz="1400"/>
              <a:t>113.117.000</a:t>
            </a:r>
          </a:p>
          <a:p>
            <a:pPr algn="ctr" eaLnBrk="1" hangingPunct="1"/>
            <a:endParaRPr lang="hr-HR" altLang="sr-Latn-RS" sz="1400"/>
          </a:p>
        </p:txBody>
      </p:sp>
      <p:sp>
        <p:nvSpPr>
          <p:cNvPr id="3106" name="Rectangle 16"/>
          <p:cNvSpPr>
            <a:spLocks noChangeArrowheads="1"/>
          </p:cNvSpPr>
          <p:nvPr/>
        </p:nvSpPr>
        <p:spPr bwMode="auto">
          <a:xfrm>
            <a:off x="8112126" y="5229225"/>
            <a:ext cx="1439863" cy="1295400"/>
          </a:xfrm>
          <a:prstGeom prst="rect">
            <a:avLst/>
          </a:prstGeom>
          <a:solidFill>
            <a:srgbClr val="CCFFCC"/>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000"/>
              <a:t>Agencija za osiguranje radničkih potraživanja u slučaju stečaja poslodavca</a:t>
            </a:r>
          </a:p>
          <a:p>
            <a:pPr algn="ctr" eaLnBrk="1" hangingPunct="1"/>
            <a:endParaRPr lang="hr-HR" altLang="sr-Latn-RS" sz="1000"/>
          </a:p>
          <a:p>
            <a:pPr algn="ctr" eaLnBrk="1" hangingPunct="1"/>
            <a:r>
              <a:rPr lang="hr-HR" altLang="sr-Latn-RS" sz="1400"/>
              <a:t>121.910.500</a:t>
            </a:r>
          </a:p>
          <a:p>
            <a:pPr algn="ctr" eaLnBrk="1" hangingPunct="1"/>
            <a:endParaRPr lang="hr-HR" altLang="sr-Latn-RS" sz="1000"/>
          </a:p>
        </p:txBody>
      </p:sp>
    </p:spTree>
    <p:extLst>
      <p:ext uri="{BB962C8B-B14F-4D97-AF65-F5344CB8AC3E}">
        <p14:creationId xmlns:p14="http://schemas.microsoft.com/office/powerpoint/2010/main" val="95952830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4294967295"/>
          </p:nvPr>
        </p:nvSpPr>
        <p:spPr>
          <a:xfrm>
            <a:off x="1919288" y="1052513"/>
            <a:ext cx="8748712" cy="4525962"/>
          </a:xfrm>
          <a:noFill/>
        </p:spPr>
        <p:txBody>
          <a:bodyPr/>
          <a:lstStyle/>
          <a:p>
            <a:pPr eaLnBrk="1" hangingPunct="1">
              <a:lnSpc>
                <a:spcPct val="80000"/>
              </a:lnSpc>
              <a:buFontTx/>
              <a:buNone/>
            </a:pPr>
            <a:r>
              <a:rPr lang="hr-HR" altLang="sr-Latn-RS" sz="900"/>
              <a:t>	</a:t>
            </a:r>
          </a:p>
        </p:txBody>
      </p:sp>
      <p:sp>
        <p:nvSpPr>
          <p:cNvPr id="4099" name="Rectangle 3"/>
          <p:cNvSpPr>
            <a:spLocks noChangeArrowheads="1"/>
          </p:cNvSpPr>
          <p:nvPr/>
        </p:nvSpPr>
        <p:spPr bwMode="auto">
          <a:xfrm>
            <a:off x="1774826" y="333376"/>
            <a:ext cx="8424863" cy="358775"/>
          </a:xfrm>
          <a:prstGeom prst="rect">
            <a:avLst/>
          </a:prstGeom>
          <a:solidFill>
            <a:srgbClr val="E5B9D8"/>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b="1"/>
              <a:t>MINISTARSTVO POMORSTVA, PROMETA I INFRASTRUKTURE </a:t>
            </a:r>
            <a:r>
              <a:rPr lang="hr-HR" altLang="sr-Latn-RS" b="1">
                <a:solidFill>
                  <a:schemeClr val="tx2"/>
                </a:solidFill>
              </a:rPr>
              <a:t>5.913.645.238</a:t>
            </a:r>
          </a:p>
        </p:txBody>
      </p:sp>
      <p:sp>
        <p:nvSpPr>
          <p:cNvPr id="4100" name="Rectangle 4"/>
          <p:cNvSpPr>
            <a:spLocks noChangeArrowheads="1"/>
          </p:cNvSpPr>
          <p:nvPr/>
        </p:nvSpPr>
        <p:spPr bwMode="auto">
          <a:xfrm>
            <a:off x="2135188" y="2708276"/>
            <a:ext cx="1008062" cy="1008063"/>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t>Uprava </a:t>
            </a:r>
          </a:p>
          <a:p>
            <a:pPr algn="ctr" eaLnBrk="1" hangingPunct="1"/>
            <a:r>
              <a:rPr lang="hr-HR" altLang="sr-Latn-RS" sz="1500"/>
              <a:t>pomorske i </a:t>
            </a:r>
          </a:p>
          <a:p>
            <a:pPr algn="ctr" eaLnBrk="1" hangingPunct="1"/>
            <a:r>
              <a:rPr lang="hr-HR" altLang="sr-Latn-RS" sz="1500"/>
              <a:t>unutarnje </a:t>
            </a:r>
          </a:p>
          <a:p>
            <a:pPr algn="ctr" eaLnBrk="1" hangingPunct="1"/>
            <a:r>
              <a:rPr lang="hr-HR" altLang="sr-Latn-RS" sz="1500"/>
              <a:t>plovidbe…</a:t>
            </a:r>
          </a:p>
        </p:txBody>
      </p:sp>
      <p:sp>
        <p:nvSpPr>
          <p:cNvPr id="4101" name="Rectangle 5"/>
          <p:cNvSpPr>
            <a:spLocks noChangeArrowheads="1"/>
          </p:cNvSpPr>
          <p:nvPr/>
        </p:nvSpPr>
        <p:spPr bwMode="auto">
          <a:xfrm>
            <a:off x="3216275" y="2708276"/>
            <a:ext cx="863600" cy="1008063"/>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t>Uprava</a:t>
            </a:r>
          </a:p>
          <a:p>
            <a:pPr algn="ctr" eaLnBrk="1" hangingPunct="1"/>
            <a:r>
              <a:rPr lang="hr-HR" altLang="sr-Latn-RS" sz="1500"/>
              <a:t>sigurnosti </a:t>
            </a:r>
          </a:p>
          <a:p>
            <a:pPr algn="ctr" eaLnBrk="1" hangingPunct="1"/>
            <a:r>
              <a:rPr lang="hr-HR" altLang="sr-Latn-RS" sz="1500"/>
              <a:t>plovidbe</a:t>
            </a:r>
          </a:p>
        </p:txBody>
      </p:sp>
      <p:sp>
        <p:nvSpPr>
          <p:cNvPr id="4102" name="Line 10"/>
          <p:cNvSpPr>
            <a:spLocks noChangeShapeType="1"/>
          </p:cNvSpPr>
          <p:nvPr/>
        </p:nvSpPr>
        <p:spPr bwMode="auto">
          <a:xfrm>
            <a:off x="5735638" y="692150"/>
            <a:ext cx="0" cy="144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73735" name="Rectangle 11"/>
          <p:cNvSpPr>
            <a:spLocks noChangeArrowheads="1"/>
          </p:cNvSpPr>
          <p:nvPr/>
        </p:nvSpPr>
        <p:spPr bwMode="auto">
          <a:xfrm>
            <a:off x="5232400" y="2708275"/>
            <a:ext cx="935038" cy="1081088"/>
          </a:xfrm>
          <a:prstGeom prst="rect">
            <a:avLst/>
          </a:prstGeom>
          <a:solidFill>
            <a:srgbClr val="F4FDA1"/>
          </a:solidFill>
          <a:ln w="9525">
            <a:solidFill>
              <a:schemeClr val="tx1"/>
            </a:solidFill>
            <a:miter lim="800000"/>
            <a:headEnd/>
            <a:tailEnd/>
          </a:ln>
        </p:spPr>
        <p:txBody>
          <a:bodyPr wrap="none" anchor="ctr"/>
          <a:lstStyle/>
          <a:p>
            <a:pPr algn="ctr">
              <a:defRPr/>
            </a:pPr>
            <a:r>
              <a:rPr lang="hr-HR" sz="1500" b="1">
                <a:effectLst>
                  <a:outerShdw blurRad="38100" dist="38100" dir="2700000" algn="tl">
                    <a:srgbClr val="FFFFFF"/>
                  </a:outerShdw>
                </a:effectLst>
              </a:rPr>
              <a:t>Uprava </a:t>
            </a:r>
          </a:p>
          <a:p>
            <a:pPr algn="ctr">
              <a:defRPr/>
            </a:pPr>
            <a:r>
              <a:rPr lang="hr-HR" sz="1500" b="1">
                <a:effectLst>
                  <a:outerShdw blurRad="38100" dist="38100" dir="2700000" algn="tl">
                    <a:srgbClr val="FFFFFF"/>
                  </a:outerShdw>
                </a:effectLst>
              </a:rPr>
              <a:t>cestovnog</a:t>
            </a:r>
          </a:p>
          <a:p>
            <a:pPr algn="ctr">
              <a:defRPr/>
            </a:pPr>
            <a:r>
              <a:rPr lang="hr-HR" sz="1500" b="1">
                <a:effectLst>
                  <a:outerShdw blurRad="38100" dist="38100" dir="2700000" algn="tl">
                    <a:srgbClr val="FFFFFF"/>
                  </a:outerShdw>
                </a:effectLst>
              </a:rPr>
              <a:t>i željezn. </a:t>
            </a:r>
          </a:p>
          <a:p>
            <a:pPr algn="ctr">
              <a:defRPr/>
            </a:pPr>
            <a:r>
              <a:rPr lang="hr-HR" sz="1500" b="1">
                <a:effectLst>
                  <a:outerShdw blurRad="38100" dist="38100" dir="2700000" algn="tl">
                    <a:srgbClr val="FFFFFF"/>
                  </a:outerShdw>
                </a:effectLst>
              </a:rPr>
              <a:t>prometa</a:t>
            </a:r>
          </a:p>
        </p:txBody>
      </p:sp>
      <p:sp>
        <p:nvSpPr>
          <p:cNvPr id="4104" name="Rectangle 12"/>
          <p:cNvSpPr>
            <a:spLocks noChangeArrowheads="1"/>
          </p:cNvSpPr>
          <p:nvPr/>
        </p:nvSpPr>
        <p:spPr bwMode="auto">
          <a:xfrm>
            <a:off x="9120189" y="2708276"/>
            <a:ext cx="935037" cy="792163"/>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t>Uprava za </a:t>
            </a:r>
          </a:p>
          <a:p>
            <a:pPr algn="ctr" eaLnBrk="1" hangingPunct="1"/>
            <a:r>
              <a:rPr lang="hr-HR" altLang="sr-Latn-RS" sz="1500"/>
              <a:t>proračun </a:t>
            </a:r>
          </a:p>
          <a:p>
            <a:pPr algn="ctr" eaLnBrk="1" hangingPunct="1"/>
            <a:r>
              <a:rPr lang="hr-HR" altLang="sr-Latn-RS" sz="1500"/>
              <a:t>i financije</a:t>
            </a:r>
          </a:p>
        </p:txBody>
      </p:sp>
      <p:sp>
        <p:nvSpPr>
          <p:cNvPr id="4105" name="Rectangle 14"/>
          <p:cNvSpPr>
            <a:spLocks noChangeArrowheads="1"/>
          </p:cNvSpPr>
          <p:nvPr/>
        </p:nvSpPr>
        <p:spPr bwMode="auto">
          <a:xfrm>
            <a:off x="7391401" y="981076"/>
            <a:ext cx="2449513" cy="576263"/>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Samostalna služba </a:t>
            </a:r>
          </a:p>
          <a:p>
            <a:pPr algn="ctr" eaLnBrk="1" hangingPunct="1"/>
            <a:r>
              <a:rPr lang="hr-HR" altLang="sr-Latn-RS" sz="1400"/>
              <a:t>za unutarnju reviziju</a:t>
            </a:r>
          </a:p>
        </p:txBody>
      </p:sp>
      <p:sp>
        <p:nvSpPr>
          <p:cNvPr id="4106" name="Rectangle 16"/>
          <p:cNvSpPr>
            <a:spLocks noChangeArrowheads="1"/>
          </p:cNvSpPr>
          <p:nvPr/>
        </p:nvSpPr>
        <p:spPr bwMode="auto">
          <a:xfrm>
            <a:off x="2424113" y="5229225"/>
            <a:ext cx="1439862" cy="6477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Agencija za </a:t>
            </a:r>
          </a:p>
          <a:p>
            <a:pPr algn="ctr" eaLnBrk="1" hangingPunct="1"/>
            <a:r>
              <a:rPr lang="hr-HR" altLang="sr-Latn-RS" sz="1400"/>
              <a:t>obalni linijski </a:t>
            </a:r>
          </a:p>
          <a:p>
            <a:pPr algn="ctr" eaLnBrk="1" hangingPunct="1"/>
            <a:r>
              <a:rPr lang="hr-HR" altLang="sr-Latn-RS" sz="1400"/>
              <a:t>pomorski promet</a:t>
            </a:r>
          </a:p>
        </p:txBody>
      </p:sp>
      <p:sp>
        <p:nvSpPr>
          <p:cNvPr id="4107" name="Rectangle 20"/>
          <p:cNvSpPr>
            <a:spLocks noChangeArrowheads="1"/>
          </p:cNvSpPr>
          <p:nvPr/>
        </p:nvSpPr>
        <p:spPr bwMode="auto">
          <a:xfrm>
            <a:off x="7535864" y="5229225"/>
            <a:ext cx="1368425" cy="6477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Agencija za </a:t>
            </a:r>
          </a:p>
          <a:p>
            <a:pPr algn="ctr" eaLnBrk="1" hangingPunct="1"/>
            <a:r>
              <a:rPr lang="hr-HR" altLang="sr-Latn-RS" sz="1400"/>
              <a:t>sigurnost željez.</a:t>
            </a:r>
          </a:p>
          <a:p>
            <a:pPr algn="ctr" eaLnBrk="1" hangingPunct="1"/>
            <a:r>
              <a:rPr lang="hr-HR" altLang="sr-Latn-RS" sz="1400"/>
              <a:t>prometa</a:t>
            </a:r>
          </a:p>
        </p:txBody>
      </p:sp>
      <p:sp>
        <p:nvSpPr>
          <p:cNvPr id="4108" name="Line 23"/>
          <p:cNvSpPr>
            <a:spLocks noChangeShapeType="1"/>
          </p:cNvSpPr>
          <p:nvPr/>
        </p:nvSpPr>
        <p:spPr bwMode="auto">
          <a:xfrm>
            <a:off x="2640014" y="2133600"/>
            <a:ext cx="3311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4109" name="Line 24"/>
          <p:cNvSpPr>
            <a:spLocks noChangeShapeType="1"/>
          </p:cNvSpPr>
          <p:nvPr/>
        </p:nvSpPr>
        <p:spPr bwMode="auto">
          <a:xfrm>
            <a:off x="5951538" y="2133600"/>
            <a:ext cx="3600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4110" name="Line 25"/>
          <p:cNvSpPr>
            <a:spLocks noChangeShapeType="1"/>
          </p:cNvSpPr>
          <p:nvPr/>
        </p:nvSpPr>
        <p:spPr bwMode="auto">
          <a:xfrm>
            <a:off x="2640013"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4111" name="Line 26"/>
          <p:cNvSpPr>
            <a:spLocks noChangeShapeType="1"/>
          </p:cNvSpPr>
          <p:nvPr/>
        </p:nvSpPr>
        <p:spPr bwMode="auto">
          <a:xfrm>
            <a:off x="3648075"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4112" name="Line 27"/>
          <p:cNvSpPr>
            <a:spLocks noChangeShapeType="1"/>
          </p:cNvSpPr>
          <p:nvPr/>
        </p:nvSpPr>
        <p:spPr bwMode="auto">
          <a:xfrm>
            <a:off x="5735638"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4113" name="Line 29"/>
          <p:cNvSpPr>
            <a:spLocks noChangeShapeType="1"/>
          </p:cNvSpPr>
          <p:nvPr/>
        </p:nvSpPr>
        <p:spPr bwMode="auto">
          <a:xfrm>
            <a:off x="7680325"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4114" name="Line 30"/>
          <p:cNvSpPr>
            <a:spLocks noChangeShapeType="1"/>
          </p:cNvSpPr>
          <p:nvPr/>
        </p:nvSpPr>
        <p:spPr bwMode="auto">
          <a:xfrm>
            <a:off x="9551988" y="2133601"/>
            <a:ext cx="0"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4115" name="Line 31"/>
          <p:cNvSpPr>
            <a:spLocks noChangeShapeType="1"/>
          </p:cNvSpPr>
          <p:nvPr/>
        </p:nvSpPr>
        <p:spPr bwMode="auto">
          <a:xfrm>
            <a:off x="8616950" y="2133601"/>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4116" name="Line 32"/>
          <p:cNvSpPr>
            <a:spLocks noChangeShapeType="1"/>
          </p:cNvSpPr>
          <p:nvPr/>
        </p:nvSpPr>
        <p:spPr bwMode="auto">
          <a:xfrm>
            <a:off x="4656138" y="2133601"/>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4117" name="Line 33"/>
          <p:cNvSpPr>
            <a:spLocks noChangeShapeType="1"/>
          </p:cNvSpPr>
          <p:nvPr/>
        </p:nvSpPr>
        <p:spPr bwMode="auto">
          <a:xfrm>
            <a:off x="6672263" y="2133601"/>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4118" name="Line 37"/>
          <p:cNvSpPr>
            <a:spLocks noChangeShapeType="1"/>
          </p:cNvSpPr>
          <p:nvPr/>
        </p:nvSpPr>
        <p:spPr bwMode="auto">
          <a:xfrm flipH="1">
            <a:off x="5808664" y="1268413"/>
            <a:ext cx="1582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4119" name="Line 38"/>
          <p:cNvSpPr>
            <a:spLocks noChangeShapeType="1"/>
          </p:cNvSpPr>
          <p:nvPr/>
        </p:nvSpPr>
        <p:spPr bwMode="auto">
          <a:xfrm>
            <a:off x="2782889" y="5157788"/>
            <a:ext cx="70580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4120" name="Rectangle 39"/>
          <p:cNvSpPr>
            <a:spLocks noChangeArrowheads="1"/>
          </p:cNvSpPr>
          <p:nvPr/>
        </p:nvSpPr>
        <p:spPr bwMode="auto">
          <a:xfrm>
            <a:off x="3071814" y="4724401"/>
            <a:ext cx="6264275" cy="288925"/>
          </a:xfrm>
          <a:prstGeom prst="rect">
            <a:avLst/>
          </a:prstGeom>
          <a:solidFill>
            <a:srgbClr val="DCC2CE"/>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a:t>Proračunski korisnici unutar razdjela (6)</a:t>
            </a:r>
            <a:endParaRPr lang="hr-HR" altLang="sr-Latn-RS" sz="1500"/>
          </a:p>
        </p:txBody>
      </p:sp>
      <p:sp>
        <p:nvSpPr>
          <p:cNvPr id="4121" name="Rectangle 14"/>
          <p:cNvSpPr>
            <a:spLocks noChangeArrowheads="1"/>
          </p:cNvSpPr>
          <p:nvPr/>
        </p:nvSpPr>
        <p:spPr bwMode="auto">
          <a:xfrm>
            <a:off x="3432176" y="6092825"/>
            <a:ext cx="5688013" cy="431800"/>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a:t>Trgovačka društva u većinskom državnom vlasništvu</a:t>
            </a:r>
          </a:p>
          <a:p>
            <a:pPr algn="ctr" eaLnBrk="1" hangingPunct="1"/>
            <a:r>
              <a:rPr lang="hr-HR" altLang="sr-Latn-RS" sz="1400" b="1"/>
              <a:t>Hrvatske autoceste, HŽ… </a:t>
            </a:r>
          </a:p>
        </p:txBody>
      </p:sp>
      <p:sp>
        <p:nvSpPr>
          <p:cNvPr id="4122" name="Rectangle 11"/>
          <p:cNvSpPr>
            <a:spLocks noChangeArrowheads="1"/>
          </p:cNvSpPr>
          <p:nvPr/>
        </p:nvSpPr>
        <p:spPr bwMode="auto">
          <a:xfrm>
            <a:off x="8328026" y="2708276"/>
            <a:ext cx="722313" cy="936625"/>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t>Glavno</a:t>
            </a:r>
          </a:p>
          <a:p>
            <a:pPr algn="ctr" eaLnBrk="1" hangingPunct="1"/>
            <a:r>
              <a:rPr lang="hr-HR" altLang="sr-Latn-RS" sz="1500"/>
              <a:t>tajništvo</a:t>
            </a:r>
          </a:p>
          <a:p>
            <a:pPr algn="ctr" eaLnBrk="1" hangingPunct="1"/>
            <a:endParaRPr lang="hr-HR" altLang="sr-Latn-RS" sz="1500"/>
          </a:p>
        </p:txBody>
      </p:sp>
      <p:sp>
        <p:nvSpPr>
          <p:cNvPr id="4123" name="Line 38"/>
          <p:cNvSpPr>
            <a:spLocks noChangeShapeType="1"/>
          </p:cNvSpPr>
          <p:nvPr/>
        </p:nvSpPr>
        <p:spPr bwMode="auto">
          <a:xfrm>
            <a:off x="2855913" y="6021388"/>
            <a:ext cx="66976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4124" name="Rectangle 18"/>
          <p:cNvSpPr>
            <a:spLocks noChangeArrowheads="1"/>
          </p:cNvSpPr>
          <p:nvPr/>
        </p:nvSpPr>
        <p:spPr bwMode="auto">
          <a:xfrm>
            <a:off x="3935413" y="5229225"/>
            <a:ext cx="1008062" cy="6477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Agencija za </a:t>
            </a:r>
          </a:p>
          <a:p>
            <a:pPr algn="ctr" eaLnBrk="1" hangingPunct="1"/>
            <a:r>
              <a:rPr lang="hr-HR" altLang="sr-Latn-RS" sz="1400"/>
              <a:t>vodne </a:t>
            </a:r>
          </a:p>
          <a:p>
            <a:pPr algn="ctr" eaLnBrk="1" hangingPunct="1"/>
            <a:r>
              <a:rPr lang="hr-HR" altLang="sr-Latn-RS" sz="1400"/>
              <a:t>putove</a:t>
            </a:r>
          </a:p>
        </p:txBody>
      </p:sp>
      <p:sp>
        <p:nvSpPr>
          <p:cNvPr id="4125" name="Rectangle 20"/>
          <p:cNvSpPr>
            <a:spLocks noChangeArrowheads="1"/>
          </p:cNvSpPr>
          <p:nvPr/>
        </p:nvSpPr>
        <p:spPr bwMode="auto">
          <a:xfrm>
            <a:off x="8975726" y="5229225"/>
            <a:ext cx="1008063" cy="6477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Hrvatski </a:t>
            </a:r>
          </a:p>
          <a:p>
            <a:pPr algn="ctr" eaLnBrk="1" hangingPunct="1"/>
            <a:r>
              <a:rPr lang="hr-HR" altLang="sr-Latn-RS" sz="1400"/>
              <a:t>hidrografski </a:t>
            </a:r>
          </a:p>
          <a:p>
            <a:pPr algn="ctr" eaLnBrk="1" hangingPunct="1"/>
            <a:r>
              <a:rPr lang="hr-HR" altLang="sr-Latn-RS" sz="1400"/>
              <a:t>institut</a:t>
            </a:r>
          </a:p>
        </p:txBody>
      </p:sp>
      <p:sp>
        <p:nvSpPr>
          <p:cNvPr id="4126" name="Rectangle 18"/>
          <p:cNvSpPr>
            <a:spLocks noChangeArrowheads="1"/>
          </p:cNvSpPr>
          <p:nvPr/>
        </p:nvSpPr>
        <p:spPr bwMode="auto">
          <a:xfrm>
            <a:off x="6096001" y="5229225"/>
            <a:ext cx="1368425" cy="6477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Agencija za </a:t>
            </a:r>
          </a:p>
          <a:p>
            <a:pPr algn="ctr" eaLnBrk="1" hangingPunct="1"/>
            <a:r>
              <a:rPr lang="hr-HR" altLang="sr-Latn-RS" sz="1400"/>
              <a:t>prometnu </a:t>
            </a:r>
          </a:p>
          <a:p>
            <a:pPr algn="ctr" eaLnBrk="1" hangingPunct="1"/>
            <a:r>
              <a:rPr lang="hr-HR" altLang="sr-Latn-RS" sz="1400"/>
              <a:t>infrastrukturu</a:t>
            </a:r>
          </a:p>
        </p:txBody>
      </p:sp>
      <p:sp>
        <p:nvSpPr>
          <p:cNvPr id="4127" name="Rectangle 18"/>
          <p:cNvSpPr>
            <a:spLocks noChangeArrowheads="1"/>
          </p:cNvSpPr>
          <p:nvPr/>
        </p:nvSpPr>
        <p:spPr bwMode="auto">
          <a:xfrm>
            <a:off x="5016501" y="5229225"/>
            <a:ext cx="1008063" cy="6477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Agencija za </a:t>
            </a:r>
          </a:p>
          <a:p>
            <a:pPr algn="ctr" eaLnBrk="1" hangingPunct="1"/>
            <a:r>
              <a:rPr lang="hr-HR" altLang="sr-Latn-RS" sz="1400"/>
              <a:t>istraživanje </a:t>
            </a:r>
          </a:p>
          <a:p>
            <a:pPr algn="ctr" eaLnBrk="1" hangingPunct="1"/>
            <a:r>
              <a:rPr lang="hr-HR" altLang="sr-Latn-RS" sz="1400"/>
              <a:t>nesreća…</a:t>
            </a:r>
          </a:p>
        </p:txBody>
      </p:sp>
      <p:sp>
        <p:nvSpPr>
          <p:cNvPr id="4128" name="Rectangle 7"/>
          <p:cNvSpPr>
            <a:spLocks noChangeArrowheads="1"/>
          </p:cNvSpPr>
          <p:nvPr/>
        </p:nvSpPr>
        <p:spPr bwMode="auto">
          <a:xfrm>
            <a:off x="2782888" y="981075"/>
            <a:ext cx="1585912" cy="4318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Samostalni odjel za </a:t>
            </a:r>
          </a:p>
          <a:p>
            <a:pPr algn="ctr" eaLnBrk="1" hangingPunct="1"/>
            <a:r>
              <a:rPr lang="hr-HR" altLang="sr-Latn-RS" sz="1400"/>
              <a:t>europske poslove</a:t>
            </a:r>
          </a:p>
        </p:txBody>
      </p:sp>
      <p:sp>
        <p:nvSpPr>
          <p:cNvPr id="4129" name="Line 37"/>
          <p:cNvSpPr>
            <a:spLocks noChangeShapeType="1"/>
          </p:cNvSpPr>
          <p:nvPr/>
        </p:nvSpPr>
        <p:spPr bwMode="auto">
          <a:xfrm flipH="1">
            <a:off x="4367213" y="1268413"/>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4130" name="Rectangle 11"/>
          <p:cNvSpPr>
            <a:spLocks noChangeArrowheads="1"/>
          </p:cNvSpPr>
          <p:nvPr/>
        </p:nvSpPr>
        <p:spPr bwMode="auto">
          <a:xfrm>
            <a:off x="4151313" y="2708275"/>
            <a:ext cx="1008062" cy="1366838"/>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t>Uprava </a:t>
            </a:r>
          </a:p>
          <a:p>
            <a:pPr algn="ctr" eaLnBrk="1" hangingPunct="1"/>
            <a:r>
              <a:rPr lang="hr-HR" altLang="sr-Latn-RS" sz="1500"/>
              <a:t>zračnog </a:t>
            </a:r>
          </a:p>
          <a:p>
            <a:pPr algn="ctr" eaLnBrk="1" hangingPunct="1"/>
            <a:r>
              <a:rPr lang="hr-HR" altLang="sr-Latn-RS" sz="1500"/>
              <a:t>prometa,</a:t>
            </a:r>
          </a:p>
          <a:p>
            <a:pPr algn="ctr" eaLnBrk="1" hangingPunct="1"/>
            <a:r>
              <a:rPr lang="hr-HR" altLang="sr-Latn-RS" sz="1500"/>
              <a:t>elektron. </a:t>
            </a:r>
          </a:p>
          <a:p>
            <a:pPr algn="ctr" eaLnBrk="1" hangingPunct="1"/>
            <a:r>
              <a:rPr lang="hr-HR" altLang="sr-Latn-RS" sz="1500"/>
              <a:t>komunika. </a:t>
            </a:r>
          </a:p>
          <a:p>
            <a:pPr algn="ctr" eaLnBrk="1" hangingPunct="1"/>
            <a:r>
              <a:rPr lang="hr-HR" altLang="sr-Latn-RS" sz="1500"/>
              <a:t>i pošte</a:t>
            </a:r>
          </a:p>
        </p:txBody>
      </p:sp>
      <p:sp>
        <p:nvSpPr>
          <p:cNvPr id="4131" name="Rectangle 11"/>
          <p:cNvSpPr>
            <a:spLocks noChangeArrowheads="1"/>
          </p:cNvSpPr>
          <p:nvPr/>
        </p:nvSpPr>
        <p:spPr bwMode="auto">
          <a:xfrm>
            <a:off x="6240463" y="2708276"/>
            <a:ext cx="863600" cy="1008063"/>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t>Uprava </a:t>
            </a:r>
          </a:p>
          <a:p>
            <a:pPr algn="ctr" eaLnBrk="1" hangingPunct="1"/>
            <a:r>
              <a:rPr lang="hr-HR" altLang="sr-Latn-RS" sz="1500"/>
              <a:t>prometne</a:t>
            </a:r>
          </a:p>
          <a:p>
            <a:pPr algn="ctr" eaLnBrk="1" hangingPunct="1"/>
            <a:r>
              <a:rPr lang="hr-HR" altLang="sr-Latn-RS" sz="1500"/>
              <a:t>inspekcije</a:t>
            </a:r>
          </a:p>
        </p:txBody>
      </p:sp>
      <p:sp>
        <p:nvSpPr>
          <p:cNvPr id="4132" name="Rectangle 11"/>
          <p:cNvSpPr>
            <a:spLocks noChangeArrowheads="1"/>
          </p:cNvSpPr>
          <p:nvPr/>
        </p:nvSpPr>
        <p:spPr bwMode="auto">
          <a:xfrm>
            <a:off x="7175500" y="2708276"/>
            <a:ext cx="1081088" cy="1008063"/>
          </a:xfrm>
          <a:prstGeom prst="rect">
            <a:avLst/>
          </a:prstGeom>
          <a:solidFill>
            <a:srgbClr val="F4FDA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500"/>
              <a:t>Uprava za</a:t>
            </a:r>
          </a:p>
          <a:p>
            <a:pPr algn="ctr" eaLnBrk="1" hangingPunct="1"/>
            <a:r>
              <a:rPr lang="hr-HR" altLang="sr-Latn-RS" sz="1500"/>
              <a:t>prometnu</a:t>
            </a:r>
          </a:p>
          <a:p>
            <a:pPr algn="ctr" eaLnBrk="1" hangingPunct="1"/>
            <a:r>
              <a:rPr lang="hr-HR" altLang="sr-Latn-RS" sz="1500"/>
              <a:t>infrastrukturu</a:t>
            </a:r>
          </a:p>
        </p:txBody>
      </p:sp>
      <p:sp>
        <p:nvSpPr>
          <p:cNvPr id="4133" name="Rectangle 7"/>
          <p:cNvSpPr>
            <a:spLocks noChangeArrowheads="1"/>
          </p:cNvSpPr>
          <p:nvPr/>
        </p:nvSpPr>
        <p:spPr bwMode="auto">
          <a:xfrm>
            <a:off x="2495551" y="1484313"/>
            <a:ext cx="1871663" cy="4318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Samostalna služba za </a:t>
            </a:r>
          </a:p>
          <a:p>
            <a:pPr algn="ctr" eaLnBrk="1" hangingPunct="1"/>
            <a:r>
              <a:rPr lang="hr-HR" altLang="sr-Latn-RS" sz="1400"/>
              <a:t>odnose s javnošću</a:t>
            </a:r>
          </a:p>
        </p:txBody>
      </p:sp>
      <p:sp>
        <p:nvSpPr>
          <p:cNvPr id="4134" name="Rectangle 16"/>
          <p:cNvSpPr>
            <a:spLocks noChangeArrowheads="1"/>
          </p:cNvSpPr>
          <p:nvPr/>
        </p:nvSpPr>
        <p:spPr bwMode="auto">
          <a:xfrm>
            <a:off x="2351089" y="4221164"/>
            <a:ext cx="5832475" cy="287337"/>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t>Sektori unutar uprava</a:t>
            </a:r>
          </a:p>
        </p:txBody>
      </p:sp>
    </p:spTree>
    <p:extLst>
      <p:ext uri="{BB962C8B-B14F-4D97-AF65-F5344CB8AC3E}">
        <p14:creationId xmlns:p14="http://schemas.microsoft.com/office/powerpoint/2010/main" val="380956715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hr-HR" altLang="sr-Latn-RS" smtClean="0"/>
              <a:t>Suradnja između jedinica za unutarnju reviziju</a:t>
            </a:r>
          </a:p>
        </p:txBody>
      </p:sp>
      <p:sp>
        <p:nvSpPr>
          <p:cNvPr id="74755" name="Rectangle 3"/>
          <p:cNvSpPr>
            <a:spLocks noGrp="1" noChangeArrowheads="1"/>
          </p:cNvSpPr>
          <p:nvPr>
            <p:ph type="body" idx="1"/>
          </p:nvPr>
        </p:nvSpPr>
        <p:spPr>
          <a:xfrm>
            <a:off x="1487488" y="1628776"/>
            <a:ext cx="8915400" cy="4733925"/>
          </a:xfrm>
        </p:spPr>
        <p:txBody>
          <a:bodyPr/>
          <a:lstStyle/>
          <a:p>
            <a:pPr algn="just" eaLnBrk="1" hangingPunct="1">
              <a:lnSpc>
                <a:spcPct val="90000"/>
              </a:lnSpc>
            </a:pPr>
            <a:r>
              <a:rPr lang="hr-HR" altLang="sr-Latn-RS" sz="2400"/>
              <a:t>Jedinica za UR ustrojena u korisniku proračuna razine glave org. klasifikacije, odnosno u proračunskom i izvanproračunskom korisniku JLP(R)S, u obvezi je surađivati s jedinicom za unutarnju reviziju nadležnog ministarstva odnosno s jedinicom za unutarnju reviziju JLP(R)S. </a:t>
            </a:r>
          </a:p>
          <a:p>
            <a:pPr algn="just" eaLnBrk="1" hangingPunct="1">
              <a:lnSpc>
                <a:spcPct val="90000"/>
              </a:lnSpc>
            </a:pPr>
            <a:endParaRPr lang="hr-HR" altLang="sr-Latn-RS" sz="1200"/>
          </a:p>
          <a:p>
            <a:pPr algn="just" eaLnBrk="1" hangingPunct="1">
              <a:lnSpc>
                <a:spcPct val="90000"/>
              </a:lnSpc>
            </a:pPr>
            <a:r>
              <a:rPr lang="hr-HR" altLang="sr-Latn-RS" sz="2400"/>
              <a:t>Suradnja uključuje:</a:t>
            </a:r>
          </a:p>
          <a:p>
            <a:pPr lvl="1" algn="just" eaLnBrk="1" hangingPunct="1">
              <a:lnSpc>
                <a:spcPct val="90000"/>
              </a:lnSpc>
              <a:buFont typeface="Wingdings" panose="05000000000000000000" pitchFamily="2" charset="2"/>
              <a:buChar char="§"/>
            </a:pPr>
            <a:r>
              <a:rPr lang="hr-HR" altLang="sr-Latn-RS" b="1"/>
              <a:t>koordinaciju izrade strateških i godišnjih planova obavljanja unutarnje revizije</a:t>
            </a:r>
          </a:p>
          <a:p>
            <a:pPr lvl="1" algn="just" eaLnBrk="1" hangingPunct="1">
              <a:lnSpc>
                <a:spcPct val="90000"/>
              </a:lnSpc>
              <a:buFont typeface="Wingdings" panose="05000000000000000000" pitchFamily="2" charset="2"/>
              <a:buChar char="§"/>
            </a:pPr>
            <a:r>
              <a:rPr lang="hr-HR" altLang="sr-Latn-RS" b="1"/>
              <a:t>obavljanje </a:t>
            </a:r>
            <a:r>
              <a:rPr lang="hr-HR" altLang="sr-Latn-RS" b="1">
                <a:hlinkClick r:id="rId2" action="ppaction://hlinkpres?slideindex=1&amp;slidetitle="/>
              </a:rPr>
              <a:t>horizontalnih i vertikalnih revizija</a:t>
            </a:r>
            <a:endParaRPr lang="hr-HR" altLang="sr-Latn-RS" b="1"/>
          </a:p>
        </p:txBody>
      </p:sp>
    </p:spTree>
    <p:extLst>
      <p:ext uri="{BB962C8B-B14F-4D97-AF65-F5344CB8AC3E}">
        <p14:creationId xmlns:p14="http://schemas.microsoft.com/office/powerpoint/2010/main" val="4160794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hr-HR" altLang="sr-Latn-RS" smtClean="0"/>
              <a:t>Organizacija jedinice za unutarnju reviziju</a:t>
            </a:r>
            <a:r>
              <a:rPr lang="hr-HR" altLang="sr-Latn-RS" sz="2400"/>
              <a:t> – manje institucije</a:t>
            </a:r>
          </a:p>
        </p:txBody>
      </p:sp>
      <p:sp>
        <p:nvSpPr>
          <p:cNvPr id="56323" name="Text Box 5"/>
          <p:cNvSpPr txBox="1">
            <a:spLocks noChangeArrowheads="1"/>
          </p:cNvSpPr>
          <p:nvPr/>
        </p:nvSpPr>
        <p:spPr bwMode="auto">
          <a:xfrm>
            <a:off x="5472113" y="1628775"/>
            <a:ext cx="1325562" cy="3698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hr-HR" altLang="sr-Latn-RS" sz="1800">
                <a:solidFill>
                  <a:schemeClr val="tx2"/>
                </a:solidFill>
              </a:rPr>
              <a:t>   ČELNIK</a:t>
            </a:r>
          </a:p>
        </p:txBody>
      </p:sp>
      <p:cxnSp>
        <p:nvCxnSpPr>
          <p:cNvPr id="56324" name="AutoShape 6"/>
          <p:cNvCxnSpPr>
            <a:cxnSpLocks noChangeShapeType="1"/>
            <a:stCxn id="56323" idx="2"/>
          </p:cNvCxnSpPr>
          <p:nvPr/>
        </p:nvCxnSpPr>
        <p:spPr bwMode="auto">
          <a:xfrm rot="5400000">
            <a:off x="4500564" y="498476"/>
            <a:ext cx="134937" cy="3135313"/>
          </a:xfrm>
          <a:prstGeom prst="bentConnector2">
            <a:avLst/>
          </a:prstGeom>
          <a:noFill/>
          <a:ln w="9525">
            <a:solidFill>
              <a:schemeClr val="tx2"/>
            </a:solidFill>
            <a:miter lim="800000"/>
            <a:headEnd/>
            <a:tailEnd type="triangle" w="med" len="med"/>
          </a:ln>
          <a:extLst>
            <a:ext uri="{909E8E84-426E-40DD-AFC4-6F175D3DCCD1}">
              <a14:hiddenFill xmlns:a14="http://schemas.microsoft.com/office/drawing/2010/main">
                <a:noFill/>
              </a14:hiddenFill>
            </a:ext>
          </a:extLst>
        </p:spPr>
      </p:cxnSp>
      <p:sp>
        <p:nvSpPr>
          <p:cNvPr id="56325" name="Line 11"/>
          <p:cNvSpPr>
            <a:spLocks noChangeShapeType="1"/>
          </p:cNvSpPr>
          <p:nvPr/>
        </p:nvSpPr>
        <p:spPr bwMode="auto">
          <a:xfrm>
            <a:off x="6816725" y="1773238"/>
            <a:ext cx="863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hr-HR"/>
          </a:p>
        </p:txBody>
      </p:sp>
      <p:sp>
        <p:nvSpPr>
          <p:cNvPr id="56326" name="Text Box 4"/>
          <p:cNvSpPr txBox="1">
            <a:spLocks noChangeArrowheads="1"/>
          </p:cNvSpPr>
          <p:nvPr/>
        </p:nvSpPr>
        <p:spPr bwMode="auto">
          <a:xfrm>
            <a:off x="7751763" y="1628776"/>
            <a:ext cx="2328862" cy="1528763"/>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r>
              <a:rPr lang="hr-HR" altLang="sr-Latn-RS" sz="1400" b="1">
                <a:solidFill>
                  <a:schemeClr val="tx2"/>
                </a:solidFill>
              </a:rPr>
              <a:t>Odjel za unutarnju reviziju</a:t>
            </a:r>
            <a:endParaRPr lang="hr-HR" altLang="sr-Latn-RS" sz="1400">
              <a:solidFill>
                <a:schemeClr val="tx2"/>
              </a:solidFill>
            </a:endParaRPr>
          </a:p>
          <a:p>
            <a:pPr algn="ctr">
              <a:spcBef>
                <a:spcPct val="50000"/>
              </a:spcBef>
            </a:pPr>
            <a:r>
              <a:rPr lang="hr-HR" altLang="sr-Latn-RS">
                <a:solidFill>
                  <a:schemeClr val="tx2"/>
                </a:solidFill>
              </a:rPr>
              <a:t>VODITELJ ODJELA</a:t>
            </a:r>
            <a:endParaRPr lang="hr-HR" altLang="sr-Latn-RS" sz="1400">
              <a:solidFill>
                <a:schemeClr val="tx2"/>
              </a:solidFill>
            </a:endParaRPr>
          </a:p>
          <a:p>
            <a:pPr algn="ctr">
              <a:spcBef>
                <a:spcPct val="50000"/>
              </a:spcBef>
            </a:pPr>
            <a:r>
              <a:rPr lang="hr-HR" altLang="sr-Latn-RS" sz="1400">
                <a:solidFill>
                  <a:schemeClr val="tx2"/>
                </a:solidFill>
              </a:rPr>
              <a:t>VIŠI UNUT.  REVIZOR</a:t>
            </a:r>
          </a:p>
          <a:p>
            <a:pPr algn="ctr">
              <a:spcBef>
                <a:spcPct val="50000"/>
              </a:spcBef>
            </a:pPr>
            <a:r>
              <a:rPr lang="hr-HR" altLang="sr-Latn-RS" sz="1400">
                <a:solidFill>
                  <a:schemeClr val="tx2"/>
                </a:solidFill>
              </a:rPr>
              <a:t>UNUTARNJI REVIZOR</a:t>
            </a:r>
          </a:p>
        </p:txBody>
      </p:sp>
      <p:sp>
        <p:nvSpPr>
          <p:cNvPr id="56327" name="Text Box 7"/>
          <p:cNvSpPr txBox="1">
            <a:spLocks noChangeArrowheads="1"/>
          </p:cNvSpPr>
          <p:nvPr/>
        </p:nvSpPr>
        <p:spPr bwMode="auto">
          <a:xfrm>
            <a:off x="6311901" y="3500438"/>
            <a:ext cx="2087563" cy="1268412"/>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endParaRPr lang="hr-HR" altLang="sr-Latn-RS" sz="1400" b="1">
              <a:solidFill>
                <a:schemeClr val="tx2"/>
              </a:solidFill>
            </a:endParaRPr>
          </a:p>
          <a:p>
            <a:pPr algn="ctr">
              <a:spcBef>
                <a:spcPct val="50000"/>
              </a:spcBef>
            </a:pPr>
            <a:r>
              <a:rPr lang="hr-HR" altLang="sr-Latn-RS" sz="1400" b="1">
                <a:solidFill>
                  <a:schemeClr val="tx2"/>
                </a:solidFill>
              </a:rPr>
              <a:t>Ustrojstvena jedinica</a:t>
            </a:r>
          </a:p>
          <a:p>
            <a:pPr algn="ctr">
              <a:spcBef>
                <a:spcPct val="50000"/>
              </a:spcBef>
            </a:pPr>
            <a:r>
              <a:rPr lang="hr-HR" altLang="sr-Latn-RS" sz="1400" b="1">
                <a:solidFill>
                  <a:schemeClr val="tx2"/>
                </a:solidFill>
              </a:rPr>
              <a:t>C</a:t>
            </a:r>
          </a:p>
          <a:p>
            <a:pPr algn="ctr">
              <a:spcBef>
                <a:spcPct val="50000"/>
              </a:spcBef>
            </a:pPr>
            <a:endParaRPr lang="hr-HR" altLang="sr-Latn-RS" sz="1400">
              <a:solidFill>
                <a:schemeClr val="tx2"/>
              </a:solidFill>
            </a:endParaRPr>
          </a:p>
        </p:txBody>
      </p:sp>
      <p:sp>
        <p:nvSpPr>
          <p:cNvPr id="56328" name="Text Box 7"/>
          <p:cNvSpPr txBox="1">
            <a:spLocks noChangeArrowheads="1"/>
          </p:cNvSpPr>
          <p:nvPr/>
        </p:nvSpPr>
        <p:spPr bwMode="auto">
          <a:xfrm>
            <a:off x="4224339" y="3500438"/>
            <a:ext cx="2016125" cy="1268412"/>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endParaRPr lang="hr-HR" altLang="sr-Latn-RS" sz="1400" b="1">
              <a:solidFill>
                <a:schemeClr val="tx2"/>
              </a:solidFill>
            </a:endParaRPr>
          </a:p>
          <a:p>
            <a:pPr algn="ctr">
              <a:spcBef>
                <a:spcPct val="50000"/>
              </a:spcBef>
            </a:pPr>
            <a:r>
              <a:rPr lang="hr-HR" altLang="sr-Latn-RS" sz="1400" b="1">
                <a:solidFill>
                  <a:schemeClr val="tx2"/>
                </a:solidFill>
              </a:rPr>
              <a:t>Ustrojstvena jedinica</a:t>
            </a:r>
          </a:p>
          <a:p>
            <a:pPr algn="ctr">
              <a:spcBef>
                <a:spcPct val="50000"/>
              </a:spcBef>
            </a:pPr>
            <a:r>
              <a:rPr lang="hr-HR" altLang="sr-Latn-RS" sz="1400" b="1">
                <a:solidFill>
                  <a:schemeClr val="tx2"/>
                </a:solidFill>
              </a:rPr>
              <a:t>B</a:t>
            </a:r>
          </a:p>
          <a:p>
            <a:pPr algn="ctr">
              <a:spcBef>
                <a:spcPct val="50000"/>
              </a:spcBef>
            </a:pPr>
            <a:endParaRPr lang="hr-HR" altLang="sr-Latn-RS" sz="1400">
              <a:solidFill>
                <a:schemeClr val="tx2"/>
              </a:solidFill>
            </a:endParaRPr>
          </a:p>
        </p:txBody>
      </p:sp>
      <p:sp>
        <p:nvSpPr>
          <p:cNvPr id="56329" name="Text Box 7"/>
          <p:cNvSpPr txBox="1">
            <a:spLocks noChangeArrowheads="1"/>
          </p:cNvSpPr>
          <p:nvPr/>
        </p:nvSpPr>
        <p:spPr bwMode="auto">
          <a:xfrm>
            <a:off x="2063751" y="3500438"/>
            <a:ext cx="2016125" cy="1268412"/>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endParaRPr lang="hr-HR" altLang="sr-Latn-RS" sz="1400" b="1">
              <a:solidFill>
                <a:schemeClr val="tx2"/>
              </a:solidFill>
            </a:endParaRPr>
          </a:p>
          <a:p>
            <a:pPr algn="ctr">
              <a:spcBef>
                <a:spcPct val="50000"/>
              </a:spcBef>
            </a:pPr>
            <a:r>
              <a:rPr lang="hr-HR" altLang="sr-Latn-RS" sz="1400" b="1">
                <a:solidFill>
                  <a:schemeClr val="tx2"/>
                </a:solidFill>
              </a:rPr>
              <a:t>Ustrojstvena jedinica</a:t>
            </a:r>
          </a:p>
          <a:p>
            <a:pPr algn="ctr">
              <a:spcBef>
                <a:spcPct val="50000"/>
              </a:spcBef>
            </a:pPr>
            <a:r>
              <a:rPr lang="hr-HR" altLang="sr-Latn-RS" sz="1400" b="1">
                <a:solidFill>
                  <a:schemeClr val="tx2"/>
                </a:solidFill>
              </a:rPr>
              <a:t>A</a:t>
            </a:r>
          </a:p>
          <a:p>
            <a:pPr algn="ctr">
              <a:spcBef>
                <a:spcPct val="50000"/>
              </a:spcBef>
            </a:pPr>
            <a:endParaRPr lang="hr-HR" altLang="sr-Latn-RS" sz="1400">
              <a:solidFill>
                <a:schemeClr val="tx2"/>
              </a:solidFill>
            </a:endParaRPr>
          </a:p>
        </p:txBody>
      </p:sp>
      <p:sp>
        <p:nvSpPr>
          <p:cNvPr id="56330" name="Line 18"/>
          <p:cNvSpPr>
            <a:spLocks noChangeShapeType="1"/>
          </p:cNvSpPr>
          <p:nvPr/>
        </p:nvSpPr>
        <p:spPr bwMode="auto">
          <a:xfrm flipV="1">
            <a:off x="3071813" y="2205038"/>
            <a:ext cx="0" cy="1295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hr-HR"/>
          </a:p>
        </p:txBody>
      </p:sp>
      <p:sp>
        <p:nvSpPr>
          <p:cNvPr id="56331" name="Line 20"/>
          <p:cNvSpPr>
            <a:spLocks noChangeShapeType="1"/>
          </p:cNvSpPr>
          <p:nvPr/>
        </p:nvSpPr>
        <p:spPr bwMode="auto">
          <a:xfrm flipV="1">
            <a:off x="5087938" y="2205038"/>
            <a:ext cx="0" cy="1295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hr-HR"/>
          </a:p>
        </p:txBody>
      </p:sp>
      <p:sp>
        <p:nvSpPr>
          <p:cNvPr id="56332" name="Line 22"/>
          <p:cNvSpPr>
            <a:spLocks noChangeShapeType="1"/>
          </p:cNvSpPr>
          <p:nvPr/>
        </p:nvSpPr>
        <p:spPr bwMode="auto">
          <a:xfrm flipV="1">
            <a:off x="6672263" y="1989138"/>
            <a:ext cx="0" cy="15113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hr-HR"/>
          </a:p>
        </p:txBody>
      </p:sp>
      <p:sp>
        <p:nvSpPr>
          <p:cNvPr id="56333" name="Line 24"/>
          <p:cNvSpPr>
            <a:spLocks noChangeShapeType="1"/>
          </p:cNvSpPr>
          <p:nvPr/>
        </p:nvSpPr>
        <p:spPr bwMode="auto">
          <a:xfrm>
            <a:off x="3000375" y="2133600"/>
            <a:ext cx="36718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hr-HR"/>
          </a:p>
        </p:txBody>
      </p:sp>
    </p:spTree>
    <p:extLst>
      <p:ext uri="{BB962C8B-B14F-4D97-AF65-F5344CB8AC3E}">
        <p14:creationId xmlns:p14="http://schemas.microsoft.com/office/powerpoint/2010/main" val="120871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7383" y="365125"/>
            <a:ext cx="11756571" cy="1325563"/>
          </a:xfrm>
        </p:spPr>
        <p:txBody>
          <a:bodyPr>
            <a:normAutofit/>
          </a:bodyPr>
          <a:lstStyle/>
          <a:p>
            <a:pPr algn="ctr"/>
            <a:r>
              <a:rPr lang="en-US" sz="3000" b="1" dirty="0">
                <a:solidFill>
                  <a:srgbClr val="002060"/>
                </a:solidFill>
              </a:rPr>
              <a:t>Annual Report on the Functioning of the 2020 Public Internal Financial Control </a:t>
            </a:r>
            <a:r>
              <a:rPr lang="en-US" sz="3000" b="1" dirty="0" smtClean="0">
                <a:solidFill>
                  <a:srgbClr val="002060"/>
                </a:solidFill>
              </a:rPr>
              <a:t>System</a:t>
            </a:r>
            <a:endParaRPr lang="hr-HR" sz="3000" b="1" dirty="0">
              <a:solidFill>
                <a:srgbClr val="002060"/>
              </a:solidFill>
            </a:endParaRPr>
          </a:p>
        </p:txBody>
      </p:sp>
      <p:sp>
        <p:nvSpPr>
          <p:cNvPr id="3" name="Rezervirano mjesto sadržaja 2"/>
          <p:cNvSpPr>
            <a:spLocks noGrp="1"/>
          </p:cNvSpPr>
          <p:nvPr>
            <p:ph idx="1"/>
          </p:nvPr>
        </p:nvSpPr>
        <p:spPr>
          <a:xfrm>
            <a:off x="1045028" y="2037805"/>
            <a:ext cx="10032275" cy="4139157"/>
          </a:xfrm>
        </p:spPr>
        <p:txBody>
          <a:bodyPr>
            <a:normAutofit/>
          </a:bodyPr>
          <a:lstStyle/>
          <a:p>
            <a:pPr algn="just"/>
            <a:r>
              <a:rPr lang="en-GB" dirty="0"/>
              <a:t>4. </a:t>
            </a:r>
            <a:r>
              <a:rPr lang="en-GB" dirty="0">
                <a:effectLst>
                  <a:outerShdw blurRad="38100" dist="38100" dir="2700000" algn="tl">
                    <a:srgbClr val="000000">
                      <a:alpha val="43137"/>
                    </a:srgbClr>
                  </a:outerShdw>
                </a:effectLst>
              </a:rPr>
              <a:t>Ministries, whose internal audit units have neither head nor internal auditors </a:t>
            </a:r>
            <a:r>
              <a:rPr lang="en-GB" dirty="0"/>
              <a:t>(Ministry of Culture, Ministry of Economy, Ministry of Information Society and Administration and Ministry of Political System and Inter-Community Relations) </a:t>
            </a:r>
            <a:r>
              <a:rPr lang="en-GB" dirty="0">
                <a:effectLst>
                  <a:outerShdw blurRad="38100" dist="38100" dir="2700000" algn="tl">
                    <a:srgbClr val="000000">
                      <a:alpha val="43137"/>
                    </a:srgbClr>
                  </a:outerShdw>
                </a:effectLst>
              </a:rPr>
              <a:t>are entrusted with staffing the internal audit units by 31</a:t>
            </a:r>
            <a:r>
              <a:rPr lang="en-GB" baseline="30000" dirty="0">
                <a:effectLst>
                  <a:outerShdw blurRad="38100" dist="38100" dir="2700000" algn="tl">
                    <a:srgbClr val="000000">
                      <a:alpha val="43137"/>
                    </a:srgbClr>
                  </a:outerShdw>
                </a:effectLst>
              </a:rPr>
              <a:t>st</a:t>
            </a:r>
            <a:r>
              <a:rPr lang="en-GB" dirty="0">
                <a:effectLst>
                  <a:outerShdw blurRad="38100" dist="38100" dir="2700000" algn="tl">
                    <a:srgbClr val="000000">
                      <a:alpha val="43137"/>
                    </a:srgbClr>
                  </a:outerShdw>
                </a:effectLst>
              </a:rPr>
              <a:t> January 2022 with at least two internal auditors.</a:t>
            </a:r>
            <a:endParaRPr lang="hr-HR" dirty="0">
              <a:effectLst>
                <a:outerShdw blurRad="38100" dist="38100" dir="2700000" algn="tl">
                  <a:srgbClr val="000000">
                    <a:alpha val="43137"/>
                  </a:srgbClr>
                </a:outerShdw>
              </a:effectLst>
            </a:endParaRPr>
          </a:p>
          <a:p>
            <a:pPr marL="0" indent="0">
              <a:buNone/>
            </a:pPr>
            <a:endParaRPr lang="hr-HR" sz="2200" dirty="0" smtClean="0"/>
          </a:p>
        </p:txBody>
      </p:sp>
      <p:sp>
        <p:nvSpPr>
          <p:cNvPr id="4" name="Rezervirano mjesto broja slajda 3"/>
          <p:cNvSpPr>
            <a:spLocks noGrp="1"/>
          </p:cNvSpPr>
          <p:nvPr>
            <p:ph type="sldNum" sz="quarter" idx="12"/>
          </p:nvPr>
        </p:nvSpPr>
        <p:spPr/>
        <p:txBody>
          <a:bodyPr/>
          <a:lstStyle/>
          <a:p>
            <a:fld id="{39B656E2-6D99-4623-ADDD-8BE5644C3BE7}" type="slidenum">
              <a:rPr lang="en-US" smtClean="0"/>
              <a:t>4</a:t>
            </a:fld>
            <a:endParaRPr lang="en-US"/>
          </a:p>
        </p:txBody>
      </p:sp>
      <p:grpSp>
        <p:nvGrpSpPr>
          <p:cNvPr id="5" name="Group 24"/>
          <p:cNvGrpSpPr/>
          <p:nvPr/>
        </p:nvGrpSpPr>
        <p:grpSpPr>
          <a:xfrm>
            <a:off x="4160353" y="6225751"/>
            <a:ext cx="4256410" cy="632249"/>
            <a:chOff x="3277275" y="6033613"/>
            <a:chExt cx="4256410" cy="632249"/>
          </a:xfrm>
        </p:grpSpPr>
        <p:pic>
          <p:nvPicPr>
            <p:cNvPr id="6"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275" y="6257395"/>
              <a:ext cx="517554" cy="345182"/>
            </a:xfrm>
            <a:prstGeom prst="rect">
              <a:avLst/>
            </a:prstGeom>
          </p:spPr>
        </p:pic>
        <p:pic>
          <p:nvPicPr>
            <p:cNvPr id="7"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210" y="6033613"/>
              <a:ext cx="843475" cy="632249"/>
            </a:xfrm>
            <a:prstGeom prst="rect">
              <a:avLst/>
            </a:prstGeom>
          </p:spPr>
        </p:pic>
        <p:sp>
          <p:nvSpPr>
            <p:cNvPr id="8" name="TextBox 23"/>
            <p:cNvSpPr txBox="1"/>
            <p:nvPr/>
          </p:nvSpPr>
          <p:spPr>
            <a:xfrm>
              <a:off x="3794830" y="6256731"/>
              <a:ext cx="3172414" cy="276999"/>
            </a:xfrm>
            <a:prstGeom prst="rect">
              <a:avLst/>
            </a:prstGeom>
            <a:noFill/>
          </p:spPr>
          <p:txBody>
            <a:bodyPr wrap="square" rtlCol="0">
              <a:spAutoFit/>
            </a:bodyPr>
            <a:lstStyle/>
            <a:p>
              <a:pPr algn="ctr"/>
              <a:r>
                <a:rPr lang="en-US" sz="1200" b="1" dirty="0" smtClean="0"/>
                <a:t>This project is funded by the European Union</a:t>
              </a:r>
              <a:endParaRPr lang="en-US" sz="1200" b="1" dirty="0"/>
            </a:p>
          </p:txBody>
        </p:sp>
      </p:grpSp>
    </p:spTree>
    <p:extLst>
      <p:ext uri="{BB962C8B-B14F-4D97-AF65-F5344CB8AC3E}">
        <p14:creationId xmlns:p14="http://schemas.microsoft.com/office/powerpoint/2010/main" val="3576636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hr-HR" altLang="sr-Latn-RS" smtClean="0"/>
              <a:t>Organizacija UR prema revizijskom okruženju </a:t>
            </a:r>
          </a:p>
        </p:txBody>
      </p:sp>
      <p:sp>
        <p:nvSpPr>
          <p:cNvPr id="57347" name="Text Box 4"/>
          <p:cNvSpPr txBox="1">
            <a:spLocks noChangeArrowheads="1"/>
          </p:cNvSpPr>
          <p:nvPr/>
        </p:nvSpPr>
        <p:spPr bwMode="auto">
          <a:xfrm>
            <a:off x="4146550" y="2060576"/>
            <a:ext cx="4133850" cy="785813"/>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r>
              <a:rPr lang="hr-HR" altLang="sr-Latn-RS" sz="1800" b="1">
                <a:solidFill>
                  <a:schemeClr val="tx2"/>
                </a:solidFill>
              </a:rPr>
              <a:t>Služba za unutarnju reviziju</a:t>
            </a:r>
          </a:p>
          <a:p>
            <a:pPr algn="ctr">
              <a:spcBef>
                <a:spcPct val="50000"/>
              </a:spcBef>
            </a:pPr>
            <a:r>
              <a:rPr lang="hr-HR" altLang="sr-Latn-RS" sz="1800">
                <a:solidFill>
                  <a:schemeClr val="tx2"/>
                </a:solidFill>
              </a:rPr>
              <a:t>VODITELJ SLUŽBE</a:t>
            </a:r>
          </a:p>
        </p:txBody>
      </p:sp>
      <p:sp>
        <p:nvSpPr>
          <p:cNvPr id="57348" name="Text Box 5"/>
          <p:cNvSpPr txBox="1">
            <a:spLocks noChangeArrowheads="1"/>
          </p:cNvSpPr>
          <p:nvPr/>
        </p:nvSpPr>
        <p:spPr bwMode="auto">
          <a:xfrm>
            <a:off x="1336676" y="4221163"/>
            <a:ext cx="3122613" cy="2354262"/>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r>
              <a:rPr lang="hr-HR" altLang="sr-Latn-RS" sz="1400" b="1">
                <a:solidFill>
                  <a:schemeClr val="tx2"/>
                </a:solidFill>
              </a:rPr>
              <a:t>Odjel za unutarnju reviziju sustava državne riznice i fondova Europske unije</a:t>
            </a:r>
            <a:r>
              <a:rPr lang="hr-HR" altLang="sr-Latn-RS" sz="1400">
                <a:solidFill>
                  <a:schemeClr val="tx2"/>
                </a:solidFill>
              </a:rPr>
              <a:t> </a:t>
            </a:r>
          </a:p>
          <a:p>
            <a:pPr algn="ctr">
              <a:spcBef>
                <a:spcPct val="50000"/>
              </a:spcBef>
            </a:pPr>
            <a:r>
              <a:rPr lang="hr-HR" altLang="sr-Latn-RS" sz="1400">
                <a:solidFill>
                  <a:schemeClr val="tx2"/>
                </a:solidFill>
              </a:rPr>
              <a:t>VODITELJ</a:t>
            </a:r>
            <a:r>
              <a:rPr lang="hr-HR" altLang="sr-Latn-RS" sz="1400"/>
              <a:t> </a:t>
            </a:r>
            <a:r>
              <a:rPr lang="hr-HR" altLang="sr-Latn-RS" sz="1400">
                <a:solidFill>
                  <a:schemeClr val="tx2"/>
                </a:solidFill>
              </a:rPr>
              <a:t>ODJELA</a:t>
            </a:r>
          </a:p>
          <a:p>
            <a:pPr algn="ctr">
              <a:spcBef>
                <a:spcPct val="50000"/>
              </a:spcBef>
            </a:pPr>
            <a:r>
              <a:rPr lang="hr-HR" altLang="sr-Latn-RS" sz="1400">
                <a:solidFill>
                  <a:schemeClr val="tx2"/>
                </a:solidFill>
              </a:rPr>
              <a:t>VIŠI UNUT. REVIZOR</a:t>
            </a:r>
          </a:p>
          <a:p>
            <a:pPr algn="ctr">
              <a:spcBef>
                <a:spcPct val="50000"/>
              </a:spcBef>
            </a:pPr>
            <a:r>
              <a:rPr lang="hr-HR" altLang="sr-Latn-RS" sz="1400">
                <a:solidFill>
                  <a:schemeClr val="tx2"/>
                </a:solidFill>
              </a:rPr>
              <a:t>VIŠI UNUT.  REVIZOR</a:t>
            </a:r>
          </a:p>
          <a:p>
            <a:pPr algn="ctr">
              <a:spcBef>
                <a:spcPct val="50000"/>
              </a:spcBef>
            </a:pPr>
            <a:r>
              <a:rPr lang="hr-HR" altLang="sr-Latn-RS" sz="1400">
                <a:solidFill>
                  <a:schemeClr val="tx2"/>
                </a:solidFill>
              </a:rPr>
              <a:t>UNUTARNJI REVIZOR</a:t>
            </a:r>
          </a:p>
          <a:p>
            <a:pPr algn="ctr">
              <a:spcBef>
                <a:spcPct val="50000"/>
              </a:spcBef>
            </a:pPr>
            <a:r>
              <a:rPr lang="hr-HR" altLang="sr-Latn-RS" sz="1400">
                <a:solidFill>
                  <a:schemeClr val="tx2"/>
                </a:solidFill>
              </a:rPr>
              <a:t>POM.UNUTARNJI REVIZOR</a:t>
            </a:r>
          </a:p>
        </p:txBody>
      </p:sp>
      <p:sp>
        <p:nvSpPr>
          <p:cNvPr id="57349" name="Text Box 6"/>
          <p:cNvSpPr txBox="1">
            <a:spLocks noChangeArrowheads="1"/>
          </p:cNvSpPr>
          <p:nvPr/>
        </p:nvSpPr>
        <p:spPr bwMode="auto">
          <a:xfrm>
            <a:off x="4770439" y="4232275"/>
            <a:ext cx="2886075" cy="1862138"/>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r>
              <a:rPr lang="hr-HR" altLang="sr-Latn-RS" sz="1400" b="1">
                <a:solidFill>
                  <a:schemeClr val="tx2"/>
                </a:solidFill>
              </a:rPr>
              <a:t>Odjel za unutarnju reviziju carinskog sustava</a:t>
            </a:r>
            <a:r>
              <a:rPr lang="hr-HR" altLang="sr-Latn-RS" sz="1800">
                <a:solidFill>
                  <a:schemeClr val="tx2"/>
                </a:solidFill>
              </a:rPr>
              <a:t> </a:t>
            </a:r>
            <a:endParaRPr lang="hr-HR" altLang="sr-Latn-RS" sz="1400">
              <a:solidFill>
                <a:schemeClr val="tx2"/>
              </a:solidFill>
            </a:endParaRPr>
          </a:p>
          <a:p>
            <a:pPr algn="ctr">
              <a:spcBef>
                <a:spcPct val="50000"/>
              </a:spcBef>
            </a:pPr>
            <a:r>
              <a:rPr lang="hr-HR" altLang="sr-Latn-RS" sz="1400">
                <a:solidFill>
                  <a:schemeClr val="tx2"/>
                </a:solidFill>
              </a:rPr>
              <a:t>VODITELJ ODJELA</a:t>
            </a:r>
          </a:p>
          <a:p>
            <a:pPr algn="ctr">
              <a:spcBef>
                <a:spcPct val="50000"/>
              </a:spcBef>
            </a:pPr>
            <a:r>
              <a:rPr lang="hr-HR" altLang="sr-Latn-RS" sz="1400">
                <a:solidFill>
                  <a:schemeClr val="tx2"/>
                </a:solidFill>
              </a:rPr>
              <a:t>VIŠI UNUT. REVIZOR</a:t>
            </a:r>
          </a:p>
          <a:p>
            <a:pPr algn="ctr">
              <a:spcBef>
                <a:spcPct val="50000"/>
              </a:spcBef>
            </a:pPr>
            <a:r>
              <a:rPr lang="hr-HR" altLang="sr-Latn-RS" sz="1400">
                <a:solidFill>
                  <a:schemeClr val="tx2"/>
                </a:solidFill>
              </a:rPr>
              <a:t>VIŠI UNUT. REVIZOR</a:t>
            </a:r>
          </a:p>
          <a:p>
            <a:pPr algn="ctr">
              <a:spcBef>
                <a:spcPct val="50000"/>
              </a:spcBef>
            </a:pPr>
            <a:r>
              <a:rPr lang="hr-HR" altLang="sr-Latn-RS" sz="1400">
                <a:solidFill>
                  <a:schemeClr val="tx2"/>
                </a:solidFill>
              </a:rPr>
              <a:t>VIŠI UNUT.  REVIZOR</a:t>
            </a:r>
          </a:p>
        </p:txBody>
      </p:sp>
      <p:sp>
        <p:nvSpPr>
          <p:cNvPr id="57350" name="Text Box 7"/>
          <p:cNvSpPr txBox="1">
            <a:spLocks noChangeArrowheads="1"/>
          </p:cNvSpPr>
          <p:nvPr/>
        </p:nvSpPr>
        <p:spPr bwMode="auto">
          <a:xfrm>
            <a:off x="7889876" y="4232275"/>
            <a:ext cx="2849563" cy="1862138"/>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r>
              <a:rPr lang="hr-HR" altLang="sr-Latn-RS" sz="1400" b="1">
                <a:solidFill>
                  <a:schemeClr val="tx2"/>
                </a:solidFill>
              </a:rPr>
              <a:t>Odjel za unutarnju reviziju poreznog sustava</a:t>
            </a:r>
            <a:r>
              <a:rPr lang="hr-HR" altLang="sr-Latn-RS" sz="1800">
                <a:solidFill>
                  <a:schemeClr val="tx2"/>
                </a:solidFill>
              </a:rPr>
              <a:t> </a:t>
            </a:r>
            <a:endParaRPr lang="hr-HR" altLang="sr-Latn-RS" sz="1400">
              <a:solidFill>
                <a:schemeClr val="tx2"/>
              </a:solidFill>
            </a:endParaRPr>
          </a:p>
          <a:p>
            <a:pPr algn="ctr">
              <a:spcBef>
                <a:spcPct val="50000"/>
              </a:spcBef>
            </a:pPr>
            <a:r>
              <a:rPr lang="hr-HR" altLang="sr-Latn-RS" sz="1400">
                <a:solidFill>
                  <a:schemeClr val="tx2"/>
                </a:solidFill>
              </a:rPr>
              <a:t>VODITELJ ODJELA</a:t>
            </a:r>
          </a:p>
          <a:p>
            <a:pPr algn="ctr">
              <a:spcBef>
                <a:spcPct val="50000"/>
              </a:spcBef>
            </a:pPr>
            <a:r>
              <a:rPr lang="hr-HR" altLang="sr-Latn-RS" sz="1400">
                <a:solidFill>
                  <a:schemeClr val="tx2"/>
                </a:solidFill>
              </a:rPr>
              <a:t>VIŠI UNUT. REVIZOR</a:t>
            </a:r>
          </a:p>
          <a:p>
            <a:pPr algn="ctr">
              <a:spcBef>
                <a:spcPct val="50000"/>
              </a:spcBef>
            </a:pPr>
            <a:r>
              <a:rPr lang="hr-HR" altLang="sr-Latn-RS" sz="1400">
                <a:solidFill>
                  <a:schemeClr val="tx2"/>
                </a:solidFill>
              </a:rPr>
              <a:t>VIŠI UNUT. REVIZOR</a:t>
            </a:r>
          </a:p>
          <a:p>
            <a:pPr algn="ctr">
              <a:spcBef>
                <a:spcPct val="50000"/>
              </a:spcBef>
            </a:pPr>
            <a:r>
              <a:rPr lang="hr-HR" altLang="sr-Latn-RS" sz="1400">
                <a:solidFill>
                  <a:schemeClr val="tx2"/>
                </a:solidFill>
              </a:rPr>
              <a:t>VIŠI UNUT. REVIZOR</a:t>
            </a:r>
          </a:p>
        </p:txBody>
      </p:sp>
      <p:sp>
        <p:nvSpPr>
          <p:cNvPr id="57351" name="Text Box 8"/>
          <p:cNvSpPr txBox="1">
            <a:spLocks noChangeArrowheads="1"/>
          </p:cNvSpPr>
          <p:nvPr/>
        </p:nvSpPr>
        <p:spPr bwMode="auto">
          <a:xfrm>
            <a:off x="7188200" y="3284539"/>
            <a:ext cx="2027238" cy="3143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hr-HR" altLang="sr-Latn-RS" sz="1400">
                <a:solidFill>
                  <a:schemeClr val="tx2"/>
                </a:solidFill>
              </a:rPr>
              <a:t>Administrativni tajnik</a:t>
            </a:r>
          </a:p>
        </p:txBody>
      </p:sp>
      <p:cxnSp>
        <p:nvCxnSpPr>
          <p:cNvPr id="57352" name="AutoShape 9"/>
          <p:cNvCxnSpPr>
            <a:cxnSpLocks noChangeShapeType="1"/>
            <a:stCxn id="57347" idx="2"/>
            <a:endCxn id="57348" idx="0"/>
          </p:cNvCxnSpPr>
          <p:nvPr/>
        </p:nvCxnSpPr>
        <p:spPr bwMode="auto">
          <a:xfrm rot="5400000">
            <a:off x="3868738" y="1876426"/>
            <a:ext cx="1374775" cy="3314700"/>
          </a:xfrm>
          <a:prstGeom prst="bentConnector3">
            <a:avLst>
              <a:gd name="adj1" fmla="val 50000"/>
            </a:avLst>
          </a:prstGeom>
          <a:noFill/>
          <a:ln w="952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57353" name="AutoShape 10"/>
          <p:cNvCxnSpPr>
            <a:cxnSpLocks noChangeShapeType="1"/>
            <a:stCxn id="57347" idx="2"/>
            <a:endCxn id="57350" idx="0"/>
          </p:cNvCxnSpPr>
          <p:nvPr/>
        </p:nvCxnSpPr>
        <p:spPr bwMode="auto">
          <a:xfrm rot="16200000" flipH="1">
            <a:off x="7071520" y="1988345"/>
            <a:ext cx="1385887" cy="3101975"/>
          </a:xfrm>
          <a:prstGeom prst="bentConnector3">
            <a:avLst>
              <a:gd name="adj1" fmla="val 49944"/>
            </a:avLst>
          </a:prstGeom>
          <a:noFill/>
          <a:ln w="952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57354" name="AutoShape 11"/>
          <p:cNvCxnSpPr>
            <a:cxnSpLocks noChangeShapeType="1"/>
            <a:stCxn id="57347" idx="2"/>
            <a:endCxn id="57349" idx="0"/>
          </p:cNvCxnSpPr>
          <p:nvPr/>
        </p:nvCxnSpPr>
        <p:spPr bwMode="auto">
          <a:xfrm>
            <a:off x="6213475" y="2846389"/>
            <a:ext cx="0" cy="1385887"/>
          </a:xfrm>
          <a:prstGeom prst="straightConnector1">
            <a:avLst/>
          </a:prstGeom>
          <a:noFill/>
          <a:ln w="952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57355" name="AutoShape 12"/>
          <p:cNvCxnSpPr>
            <a:cxnSpLocks noChangeShapeType="1"/>
            <a:stCxn id="57347" idx="2"/>
            <a:endCxn id="57351" idx="1"/>
          </p:cNvCxnSpPr>
          <p:nvPr/>
        </p:nvCxnSpPr>
        <p:spPr bwMode="auto">
          <a:xfrm rot="16200000" flipH="1">
            <a:off x="6403182" y="2656682"/>
            <a:ext cx="595312" cy="974725"/>
          </a:xfrm>
          <a:prstGeom prst="bentConnector2">
            <a:avLst/>
          </a:prstGeom>
          <a:noFill/>
          <a:ln w="9525">
            <a:solidFill>
              <a:schemeClr val="tx2"/>
            </a:solidFill>
            <a:miter lim="800000"/>
            <a:headEnd/>
            <a:tailEnd type="triangle" w="med" len="med"/>
          </a:ln>
          <a:extLst>
            <a:ext uri="{909E8E84-426E-40DD-AFC4-6F175D3DCCD1}">
              <a14:hiddenFill xmlns:a14="http://schemas.microsoft.com/office/drawing/2010/main">
                <a:noFill/>
              </a14:hiddenFill>
            </a:ext>
          </a:extLst>
        </p:spPr>
      </p:cxnSp>
      <p:sp>
        <p:nvSpPr>
          <p:cNvPr id="57356" name="Text Box 13"/>
          <p:cNvSpPr txBox="1">
            <a:spLocks noChangeArrowheads="1"/>
          </p:cNvSpPr>
          <p:nvPr/>
        </p:nvSpPr>
        <p:spPr bwMode="auto">
          <a:xfrm>
            <a:off x="1414464" y="1557339"/>
            <a:ext cx="6943725" cy="3762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hr-HR" altLang="sr-Latn-RS" sz="1800">
                <a:solidFill>
                  <a:schemeClr val="tx2"/>
                </a:solidFill>
              </a:rPr>
              <a:t>Npr. Ministarstvo financija </a:t>
            </a:r>
          </a:p>
        </p:txBody>
      </p:sp>
    </p:spTree>
    <p:extLst>
      <p:ext uri="{BB962C8B-B14F-4D97-AF65-F5344CB8AC3E}">
        <p14:creationId xmlns:p14="http://schemas.microsoft.com/office/powerpoint/2010/main" val="29915026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hr-HR" altLang="sr-Latn-RS" sz="2400"/>
              <a:t>Organizacija UR prema vrsti revizije/revizijskom okruženju</a:t>
            </a:r>
          </a:p>
        </p:txBody>
      </p:sp>
      <p:sp>
        <p:nvSpPr>
          <p:cNvPr id="58371" name="Text Box 5"/>
          <p:cNvSpPr txBox="1">
            <a:spLocks noChangeArrowheads="1"/>
          </p:cNvSpPr>
          <p:nvPr/>
        </p:nvSpPr>
        <p:spPr bwMode="auto">
          <a:xfrm>
            <a:off x="4029075" y="2368550"/>
            <a:ext cx="4133850" cy="1060450"/>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r>
              <a:rPr lang="hr-HR" altLang="sr-Latn-RS" sz="1800" b="1">
                <a:solidFill>
                  <a:schemeClr val="tx2"/>
                </a:solidFill>
              </a:rPr>
              <a:t>Samostalna služba za unutarnju reviziju</a:t>
            </a:r>
          </a:p>
          <a:p>
            <a:pPr algn="ctr">
              <a:spcBef>
                <a:spcPct val="50000"/>
              </a:spcBef>
            </a:pPr>
            <a:r>
              <a:rPr lang="hr-HR" altLang="sr-Latn-RS" sz="1800">
                <a:solidFill>
                  <a:schemeClr val="tx2"/>
                </a:solidFill>
              </a:rPr>
              <a:t>VODITELJ SLUŽBE</a:t>
            </a:r>
          </a:p>
        </p:txBody>
      </p:sp>
      <p:sp>
        <p:nvSpPr>
          <p:cNvPr id="58372" name="Text Box 6"/>
          <p:cNvSpPr txBox="1">
            <a:spLocks noChangeArrowheads="1"/>
          </p:cNvSpPr>
          <p:nvPr/>
        </p:nvSpPr>
        <p:spPr bwMode="auto">
          <a:xfrm>
            <a:off x="1336675" y="4303713"/>
            <a:ext cx="3390900" cy="1604962"/>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r>
              <a:rPr lang="hr-HR" altLang="sr-Latn-RS" sz="1800" b="1">
                <a:solidFill>
                  <a:schemeClr val="tx2"/>
                </a:solidFill>
              </a:rPr>
              <a:t>Odjel za revizije poslovnih sustava i EU fondova</a:t>
            </a:r>
            <a:r>
              <a:rPr lang="hr-HR" altLang="sr-Latn-RS" sz="1800">
                <a:solidFill>
                  <a:schemeClr val="tx2"/>
                </a:solidFill>
              </a:rPr>
              <a:t> </a:t>
            </a:r>
            <a:endParaRPr lang="hr-HR" altLang="sr-Latn-RS" sz="1400">
              <a:solidFill>
                <a:schemeClr val="tx2"/>
              </a:solidFill>
            </a:endParaRPr>
          </a:p>
          <a:p>
            <a:pPr algn="ctr">
              <a:spcBef>
                <a:spcPct val="50000"/>
              </a:spcBef>
            </a:pPr>
            <a:r>
              <a:rPr lang="hr-HR" altLang="sr-Latn-RS" sz="1400">
                <a:solidFill>
                  <a:schemeClr val="tx2"/>
                </a:solidFill>
              </a:rPr>
              <a:t>VODITELJ ODJELA</a:t>
            </a:r>
          </a:p>
          <a:p>
            <a:pPr algn="ctr">
              <a:spcBef>
                <a:spcPct val="50000"/>
              </a:spcBef>
            </a:pPr>
            <a:r>
              <a:rPr lang="hr-HR" altLang="sr-Latn-RS" sz="1400">
                <a:solidFill>
                  <a:schemeClr val="tx2"/>
                </a:solidFill>
              </a:rPr>
              <a:t>VIŠI UNUTARNJI REVIZOR</a:t>
            </a:r>
          </a:p>
          <a:p>
            <a:pPr algn="ctr">
              <a:spcBef>
                <a:spcPct val="50000"/>
              </a:spcBef>
            </a:pPr>
            <a:r>
              <a:rPr lang="hr-HR" altLang="sr-Latn-RS" sz="1400">
                <a:solidFill>
                  <a:schemeClr val="tx2"/>
                </a:solidFill>
              </a:rPr>
              <a:t>…</a:t>
            </a:r>
          </a:p>
        </p:txBody>
      </p:sp>
      <p:sp>
        <p:nvSpPr>
          <p:cNvPr id="58373" name="Text Box 8"/>
          <p:cNvSpPr txBox="1">
            <a:spLocks noChangeArrowheads="1"/>
          </p:cNvSpPr>
          <p:nvPr/>
        </p:nvSpPr>
        <p:spPr bwMode="auto">
          <a:xfrm>
            <a:off x="7248526" y="4298951"/>
            <a:ext cx="3490913" cy="1604963"/>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50000"/>
              </a:spcBef>
            </a:pPr>
            <a:r>
              <a:rPr lang="hr-HR" altLang="sr-Latn-RS" sz="1800" b="1">
                <a:solidFill>
                  <a:schemeClr val="tx2"/>
                </a:solidFill>
              </a:rPr>
              <a:t>Odjel za revizije veterinarstva i sigurnosti hrane</a:t>
            </a:r>
            <a:endParaRPr lang="hr-HR" altLang="sr-Latn-RS" sz="1400">
              <a:solidFill>
                <a:schemeClr val="tx2"/>
              </a:solidFill>
            </a:endParaRPr>
          </a:p>
          <a:p>
            <a:pPr algn="ctr">
              <a:spcBef>
                <a:spcPct val="50000"/>
              </a:spcBef>
            </a:pPr>
            <a:r>
              <a:rPr lang="hr-HR" altLang="sr-Latn-RS" sz="1400">
                <a:solidFill>
                  <a:schemeClr val="tx2"/>
                </a:solidFill>
              </a:rPr>
              <a:t>VODITELJ ODJELA</a:t>
            </a:r>
          </a:p>
          <a:p>
            <a:pPr algn="ctr">
              <a:spcBef>
                <a:spcPct val="50000"/>
              </a:spcBef>
            </a:pPr>
            <a:r>
              <a:rPr lang="hr-HR" altLang="sr-Latn-RS" sz="1400">
                <a:solidFill>
                  <a:schemeClr val="tx2"/>
                </a:solidFill>
              </a:rPr>
              <a:t>VIŠI UNUTARNJI REVIZOR</a:t>
            </a:r>
          </a:p>
          <a:p>
            <a:pPr algn="ctr">
              <a:spcBef>
                <a:spcPct val="50000"/>
              </a:spcBef>
            </a:pPr>
            <a:r>
              <a:rPr lang="hr-HR" altLang="sr-Latn-RS" sz="1400">
                <a:solidFill>
                  <a:schemeClr val="tx2"/>
                </a:solidFill>
              </a:rPr>
              <a:t>…</a:t>
            </a:r>
          </a:p>
        </p:txBody>
      </p:sp>
      <p:cxnSp>
        <p:nvCxnSpPr>
          <p:cNvPr id="58374" name="AutoShape 10"/>
          <p:cNvCxnSpPr>
            <a:cxnSpLocks noChangeShapeType="1"/>
            <a:stCxn id="58371" idx="2"/>
            <a:endCxn id="58372" idx="0"/>
          </p:cNvCxnSpPr>
          <p:nvPr/>
        </p:nvCxnSpPr>
        <p:spPr bwMode="auto">
          <a:xfrm rot="5400000">
            <a:off x="4126707" y="2334420"/>
            <a:ext cx="874713" cy="3063875"/>
          </a:xfrm>
          <a:prstGeom prst="bentConnector3">
            <a:avLst>
              <a:gd name="adj1" fmla="val 49907"/>
            </a:avLst>
          </a:prstGeom>
          <a:noFill/>
          <a:ln w="952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58375" name="AutoShape 11"/>
          <p:cNvCxnSpPr>
            <a:cxnSpLocks noChangeShapeType="1"/>
            <a:stCxn id="58371" idx="2"/>
            <a:endCxn id="58373" idx="0"/>
          </p:cNvCxnSpPr>
          <p:nvPr/>
        </p:nvCxnSpPr>
        <p:spPr bwMode="auto">
          <a:xfrm rot="16200000" flipH="1">
            <a:off x="7110413" y="2414588"/>
            <a:ext cx="869950" cy="2898775"/>
          </a:xfrm>
          <a:prstGeom prst="bentConnector3">
            <a:avLst>
              <a:gd name="adj1" fmla="val 50000"/>
            </a:avLst>
          </a:prstGeom>
          <a:noFill/>
          <a:ln w="9525">
            <a:solidFill>
              <a:schemeClr val="tx2"/>
            </a:solidFill>
            <a:miter lim="800000"/>
            <a:headEnd/>
            <a:tailEnd type="triangle" w="med" len="med"/>
          </a:ln>
          <a:extLst>
            <a:ext uri="{909E8E84-426E-40DD-AFC4-6F175D3DCCD1}">
              <a14:hiddenFill xmlns:a14="http://schemas.microsoft.com/office/drawing/2010/main">
                <a:noFill/>
              </a14:hiddenFill>
            </a:ext>
          </a:extLst>
        </p:spPr>
      </p:cxnSp>
      <p:sp>
        <p:nvSpPr>
          <p:cNvPr id="58376" name="Text Box 14"/>
          <p:cNvSpPr txBox="1">
            <a:spLocks noChangeArrowheads="1"/>
          </p:cNvSpPr>
          <p:nvPr/>
        </p:nvSpPr>
        <p:spPr bwMode="auto">
          <a:xfrm>
            <a:off x="1414464" y="1628775"/>
            <a:ext cx="6943725" cy="3762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hr-HR" altLang="sr-Latn-RS" sz="1800">
                <a:solidFill>
                  <a:schemeClr val="tx2"/>
                </a:solidFill>
              </a:rPr>
              <a:t>Npr. Ministarstvo poljoprivrede </a:t>
            </a:r>
          </a:p>
        </p:txBody>
      </p:sp>
    </p:spTree>
    <p:extLst>
      <p:ext uri="{BB962C8B-B14F-4D97-AF65-F5344CB8AC3E}">
        <p14:creationId xmlns:p14="http://schemas.microsoft.com/office/powerpoint/2010/main" val="193248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40146" y="0"/>
            <a:ext cx="12432145" cy="7069375"/>
            <a:chOff x="-200235" y="-74645"/>
            <a:chExt cx="12553966" cy="7069375"/>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5442"/>
            <a:stretch/>
          </p:blipFill>
          <p:spPr>
            <a:xfrm>
              <a:off x="-200235" y="438539"/>
              <a:ext cx="12553966" cy="5299789"/>
            </a:xfrm>
            <a:prstGeom prst="rect">
              <a:avLst/>
            </a:prstGeom>
            <a:noFill/>
            <a:ln>
              <a:noFill/>
            </a:ln>
            <a:effectLst>
              <a:reflection stA="0" endPos="65000" dir="5400000" sy="-100000" algn="bl" rotWithShape="0"/>
            </a:effectLst>
          </p:spPr>
        </p:pic>
        <p:sp>
          <p:nvSpPr>
            <p:cNvPr id="21" name="Rectangle 20"/>
            <p:cNvSpPr/>
            <p:nvPr/>
          </p:nvSpPr>
          <p:spPr>
            <a:xfrm>
              <a:off x="-85532" y="-74645"/>
              <a:ext cx="12363061" cy="7069375"/>
            </a:xfrm>
            <a:prstGeom prst="rect">
              <a:avLst/>
            </a:prstGeom>
            <a:gradFill>
              <a:gsLst>
                <a:gs pos="0">
                  <a:srgbClr val="CDCDCD">
                    <a:alpha val="88000"/>
                  </a:srgbClr>
                </a:gs>
                <a:gs pos="24000">
                  <a:schemeClr val="bg1">
                    <a:lumMod val="91000"/>
                    <a:lumOff val="9000"/>
                    <a:alpha val="88000"/>
                  </a:schemeClr>
                </a:gs>
                <a:gs pos="95000">
                  <a:schemeClr val="bg1">
                    <a:shade val="100000"/>
                    <a:satMod val="11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329403" y="6168404"/>
            <a:ext cx="4256410" cy="632249"/>
            <a:chOff x="3277275" y="6033613"/>
            <a:chExt cx="4256410" cy="6322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275" y="6257395"/>
              <a:ext cx="517554" cy="345182"/>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0210" y="6033613"/>
              <a:ext cx="843475" cy="632249"/>
            </a:xfrm>
            <a:prstGeom prst="rect">
              <a:avLst/>
            </a:prstGeom>
          </p:spPr>
        </p:pic>
        <p:sp>
          <p:nvSpPr>
            <p:cNvPr id="24" name="TextBox 23"/>
            <p:cNvSpPr txBox="1"/>
            <p:nvPr/>
          </p:nvSpPr>
          <p:spPr>
            <a:xfrm>
              <a:off x="3794830" y="6256731"/>
              <a:ext cx="3172414" cy="276999"/>
            </a:xfrm>
            <a:prstGeom prst="rect">
              <a:avLst/>
            </a:prstGeom>
            <a:noFill/>
          </p:spPr>
          <p:txBody>
            <a:bodyPr wrap="square" rtlCol="0">
              <a:spAutoFit/>
            </a:bodyPr>
            <a:lstStyle/>
            <a:p>
              <a:pPr algn="ctr"/>
              <a:r>
                <a:rPr lang="en-US" sz="1200" b="1" dirty="0" smtClean="0"/>
                <a:t>This project is funded by the European Union</a:t>
              </a:r>
              <a:endParaRPr lang="en-US" sz="1200" b="1" dirty="0"/>
            </a:p>
          </p:txBody>
        </p:sp>
      </p:grpSp>
      <p:sp>
        <p:nvSpPr>
          <p:cNvPr id="4" name="Title 3"/>
          <p:cNvSpPr>
            <a:spLocks noGrp="1"/>
          </p:cNvSpPr>
          <p:nvPr>
            <p:ph type="ctrTitle"/>
          </p:nvPr>
        </p:nvSpPr>
        <p:spPr>
          <a:xfrm>
            <a:off x="1524000" y="1122363"/>
            <a:ext cx="9144000" cy="955819"/>
          </a:xfrm>
        </p:spPr>
        <p:txBody>
          <a:bodyPr/>
          <a:lstStyle/>
          <a:p>
            <a:endParaRPr lang="en-US" dirty="0">
              <a:solidFill>
                <a:srgbClr val="FF0000"/>
              </a:solidFill>
            </a:endParaRPr>
          </a:p>
        </p:txBody>
      </p:sp>
      <p:sp>
        <p:nvSpPr>
          <p:cNvPr id="5" name="Subtitle 4"/>
          <p:cNvSpPr>
            <a:spLocks noGrp="1"/>
          </p:cNvSpPr>
          <p:nvPr>
            <p:ph type="subTitle" idx="1"/>
          </p:nvPr>
        </p:nvSpPr>
        <p:spPr>
          <a:xfrm>
            <a:off x="1658701" y="3262010"/>
            <a:ext cx="9144000" cy="1655762"/>
          </a:xfrm>
        </p:spPr>
        <p:txBody>
          <a:bodyPr>
            <a:normAutofit/>
          </a:bodyPr>
          <a:lstStyle/>
          <a:p>
            <a:r>
              <a:rPr lang="hr-HR" sz="3200" dirty="0"/>
              <a:t>THANK YOU FOR ATTENTION</a:t>
            </a:r>
            <a:endParaRPr lang="en-US" sz="3200" b="1" dirty="0"/>
          </a:p>
        </p:txBody>
      </p:sp>
      <p:pic>
        <p:nvPicPr>
          <p:cNvPr id="1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383" y="206436"/>
            <a:ext cx="8496636" cy="177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4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4294967295"/>
          </p:nvPr>
        </p:nvSpPr>
        <p:spPr>
          <a:xfrm>
            <a:off x="1571626" y="1052513"/>
            <a:ext cx="9477375" cy="4525962"/>
          </a:xfrm>
        </p:spPr>
        <p:txBody>
          <a:bodyPr/>
          <a:lstStyle/>
          <a:p>
            <a:pPr eaLnBrk="1" hangingPunct="1">
              <a:lnSpc>
                <a:spcPct val="80000"/>
              </a:lnSpc>
              <a:buFontTx/>
              <a:buNone/>
            </a:pPr>
            <a:r>
              <a:rPr lang="hr-HR" altLang="sr-Latn-RS" sz="700"/>
              <a:t>	</a:t>
            </a:r>
          </a:p>
        </p:txBody>
      </p:sp>
      <p:sp>
        <p:nvSpPr>
          <p:cNvPr id="71683" name="Rectangle 3"/>
          <p:cNvSpPr>
            <a:spLocks noChangeArrowheads="1"/>
          </p:cNvSpPr>
          <p:nvPr/>
        </p:nvSpPr>
        <p:spPr bwMode="auto">
          <a:xfrm>
            <a:off x="2663825" y="404814"/>
            <a:ext cx="6942138" cy="503237"/>
          </a:xfrm>
          <a:prstGeom prst="rect">
            <a:avLst/>
          </a:prstGeom>
          <a:solidFill>
            <a:srgbClr val="E5B9D8"/>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2200" b="1" dirty="0" smtClean="0">
                <a:solidFill>
                  <a:srgbClr val="020506"/>
                </a:solidFill>
              </a:rPr>
              <a:t>W</a:t>
            </a:r>
            <a:r>
              <a:rPr lang="en-US" altLang="sr-Latn-RS" sz="2200" b="1" dirty="0" smtClean="0">
                <a:solidFill>
                  <a:srgbClr val="020506"/>
                </a:solidFill>
              </a:rPr>
              <a:t>ho </a:t>
            </a:r>
            <a:r>
              <a:rPr lang="en-US" altLang="sr-Latn-RS" sz="2200" b="1" dirty="0">
                <a:solidFill>
                  <a:srgbClr val="020506"/>
                </a:solidFill>
              </a:rPr>
              <a:t>is obliged to apply the </a:t>
            </a:r>
            <a:r>
              <a:rPr lang="hr-HR" altLang="sr-Latn-RS" sz="2200" b="1" dirty="0" smtClean="0">
                <a:solidFill>
                  <a:srgbClr val="020506"/>
                </a:solidFill>
              </a:rPr>
              <a:t>PIFC L</a:t>
            </a:r>
            <a:r>
              <a:rPr lang="en-US" altLang="sr-Latn-RS" sz="2200" b="1" dirty="0" smtClean="0">
                <a:solidFill>
                  <a:srgbClr val="020506"/>
                </a:solidFill>
              </a:rPr>
              <a:t>aw?</a:t>
            </a:r>
            <a:r>
              <a:rPr lang="hr-HR" altLang="sr-Latn-RS" sz="2200" b="1" dirty="0" smtClean="0">
                <a:solidFill>
                  <a:srgbClr val="020506"/>
                </a:solidFill>
              </a:rPr>
              <a:t> </a:t>
            </a:r>
            <a:endParaRPr lang="hr-HR" altLang="sr-Latn-RS" sz="2200" b="1" dirty="0">
              <a:solidFill>
                <a:srgbClr val="020506"/>
              </a:solidFill>
            </a:endParaRPr>
          </a:p>
        </p:txBody>
      </p:sp>
      <p:sp>
        <p:nvSpPr>
          <p:cNvPr id="71684" name="Rectangle 4"/>
          <p:cNvSpPr>
            <a:spLocks noChangeArrowheads="1"/>
          </p:cNvSpPr>
          <p:nvPr/>
        </p:nvSpPr>
        <p:spPr bwMode="auto">
          <a:xfrm>
            <a:off x="2081463" y="1268413"/>
            <a:ext cx="3260558" cy="865187"/>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600" b="1" dirty="0" smtClean="0">
                <a:solidFill>
                  <a:srgbClr val="020506"/>
                </a:solidFill>
              </a:rPr>
              <a:t>STATE LEVEL</a:t>
            </a:r>
            <a:endParaRPr lang="hr-HR" altLang="sr-Latn-RS" sz="1600" b="1" dirty="0">
              <a:solidFill>
                <a:srgbClr val="020506"/>
              </a:solidFill>
            </a:endParaRPr>
          </a:p>
        </p:txBody>
      </p:sp>
      <p:sp>
        <p:nvSpPr>
          <p:cNvPr id="71685" name="Rectangle 4"/>
          <p:cNvSpPr>
            <a:spLocks noChangeArrowheads="1"/>
          </p:cNvSpPr>
          <p:nvPr/>
        </p:nvSpPr>
        <p:spPr bwMode="auto">
          <a:xfrm>
            <a:off x="2625726" y="2492375"/>
            <a:ext cx="1131888" cy="865188"/>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600" dirty="0" err="1" smtClean="0">
                <a:solidFill>
                  <a:srgbClr val="020506"/>
                </a:solidFill>
              </a:rPr>
              <a:t>ministries</a:t>
            </a:r>
            <a:endParaRPr lang="hr-HR" altLang="sr-Latn-RS" sz="1400" dirty="0">
              <a:solidFill>
                <a:srgbClr val="020506"/>
              </a:solidFill>
            </a:endParaRPr>
          </a:p>
        </p:txBody>
      </p:sp>
      <p:sp>
        <p:nvSpPr>
          <p:cNvPr id="71686" name="Rectangle 4"/>
          <p:cNvSpPr>
            <a:spLocks noChangeArrowheads="1"/>
          </p:cNvSpPr>
          <p:nvPr/>
        </p:nvSpPr>
        <p:spPr bwMode="auto">
          <a:xfrm>
            <a:off x="5200651" y="2492375"/>
            <a:ext cx="779462" cy="863600"/>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600" dirty="0" err="1" smtClean="0">
                <a:solidFill>
                  <a:srgbClr val="020506"/>
                </a:solidFill>
              </a:rPr>
              <a:t>Funds</a:t>
            </a:r>
            <a:endParaRPr lang="hr-HR" altLang="sr-Latn-RS" sz="1400" dirty="0">
              <a:solidFill>
                <a:srgbClr val="020506"/>
              </a:solidFill>
            </a:endParaRPr>
          </a:p>
        </p:txBody>
      </p:sp>
      <p:sp>
        <p:nvSpPr>
          <p:cNvPr id="71687" name="Rectangle 4"/>
          <p:cNvSpPr>
            <a:spLocks noChangeArrowheads="1"/>
          </p:cNvSpPr>
          <p:nvPr/>
        </p:nvSpPr>
        <p:spPr bwMode="auto">
          <a:xfrm>
            <a:off x="1260475" y="3860801"/>
            <a:ext cx="4795838" cy="1152525"/>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600" dirty="0" smtClean="0">
                <a:solidFill>
                  <a:srgbClr val="020506"/>
                </a:solidFill>
              </a:rPr>
              <a:t>Budget users </a:t>
            </a:r>
            <a:r>
              <a:rPr lang="en-US" altLang="sr-Latn-RS" sz="1600" dirty="0" smtClean="0">
                <a:solidFill>
                  <a:srgbClr val="020506"/>
                </a:solidFill>
              </a:rPr>
              <a:t>under </a:t>
            </a:r>
            <a:r>
              <a:rPr lang="en-US" altLang="sr-Latn-RS" sz="1600" dirty="0">
                <a:solidFill>
                  <a:srgbClr val="020506"/>
                </a:solidFill>
              </a:rPr>
              <a:t>authority of the parent budget </a:t>
            </a:r>
            <a:r>
              <a:rPr lang="hr-HR" altLang="sr-Latn-RS" sz="1600" dirty="0" smtClean="0">
                <a:solidFill>
                  <a:srgbClr val="020506"/>
                </a:solidFill>
              </a:rPr>
              <a:t> </a:t>
            </a:r>
            <a:endParaRPr lang="hr-HR" altLang="sr-Latn-RS" sz="1600" dirty="0">
              <a:solidFill>
                <a:srgbClr val="020506"/>
              </a:solidFill>
            </a:endParaRPr>
          </a:p>
          <a:p>
            <a:pPr algn="ctr">
              <a:spcBef>
                <a:spcPct val="0"/>
              </a:spcBef>
              <a:buFontTx/>
              <a:buNone/>
            </a:pPr>
            <a:r>
              <a:rPr lang="hr-HR" altLang="sr-Latn-RS" sz="1600" dirty="0">
                <a:solidFill>
                  <a:srgbClr val="020506"/>
                </a:solidFill>
              </a:rPr>
              <a:t>(</a:t>
            </a:r>
            <a:r>
              <a:rPr lang="hr-HR" altLang="sr-Latn-RS" sz="1600" dirty="0" err="1" smtClean="0">
                <a:solidFill>
                  <a:srgbClr val="020506"/>
                </a:solidFill>
              </a:rPr>
              <a:t>agencies</a:t>
            </a:r>
            <a:r>
              <a:rPr lang="hr-HR" altLang="sr-Latn-RS" sz="1600" dirty="0" smtClean="0">
                <a:solidFill>
                  <a:srgbClr val="020506"/>
                </a:solidFill>
              </a:rPr>
              <a:t>, </a:t>
            </a:r>
            <a:r>
              <a:rPr lang="hr-HR" altLang="sr-Latn-RS" sz="1600" dirty="0" err="1" smtClean="0">
                <a:solidFill>
                  <a:srgbClr val="020506"/>
                </a:solidFill>
              </a:rPr>
              <a:t>institutes</a:t>
            </a:r>
            <a:r>
              <a:rPr lang="hr-HR" altLang="sr-Latn-RS" sz="1600" dirty="0" smtClean="0">
                <a:solidFill>
                  <a:srgbClr val="020506"/>
                </a:solidFill>
              </a:rPr>
              <a:t>, </a:t>
            </a:r>
            <a:r>
              <a:rPr lang="hr-HR" altLang="sr-Latn-RS" sz="1600" dirty="0" err="1" smtClean="0">
                <a:solidFill>
                  <a:schemeClr val="tx1"/>
                </a:solidFill>
              </a:rPr>
              <a:t>hospitals</a:t>
            </a:r>
            <a:r>
              <a:rPr lang="hr-HR" altLang="sr-Latn-RS" sz="1600" dirty="0" smtClean="0">
                <a:solidFill>
                  <a:srgbClr val="020506"/>
                </a:solidFill>
              </a:rPr>
              <a:t>) </a:t>
            </a:r>
            <a:endParaRPr lang="hr-HR" altLang="sr-Latn-RS" sz="1400" dirty="0">
              <a:solidFill>
                <a:srgbClr val="020506"/>
              </a:solidFill>
            </a:endParaRPr>
          </a:p>
        </p:txBody>
      </p:sp>
      <p:sp>
        <p:nvSpPr>
          <p:cNvPr id="71689" name="Rectangle 4"/>
          <p:cNvSpPr>
            <a:spLocks noChangeArrowheads="1"/>
          </p:cNvSpPr>
          <p:nvPr/>
        </p:nvSpPr>
        <p:spPr bwMode="auto">
          <a:xfrm>
            <a:off x="6888164" y="1268414"/>
            <a:ext cx="3743325" cy="865187"/>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600" b="1" dirty="0" smtClean="0">
                <a:solidFill>
                  <a:srgbClr val="020506"/>
                </a:solidFill>
              </a:rPr>
              <a:t>LOCAL LEVEL</a:t>
            </a:r>
            <a:endParaRPr lang="hr-HR" altLang="sr-Latn-RS" sz="1600" b="1" dirty="0">
              <a:solidFill>
                <a:srgbClr val="020506"/>
              </a:solidFill>
            </a:endParaRPr>
          </a:p>
        </p:txBody>
      </p:sp>
      <p:sp>
        <p:nvSpPr>
          <p:cNvPr id="71690" name="Line 38"/>
          <p:cNvSpPr>
            <a:spLocks noChangeShapeType="1"/>
          </p:cNvSpPr>
          <p:nvPr/>
        </p:nvSpPr>
        <p:spPr bwMode="auto">
          <a:xfrm>
            <a:off x="6173788" y="981075"/>
            <a:ext cx="0" cy="55435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71691" name="Rectangle 4"/>
          <p:cNvSpPr>
            <a:spLocks noChangeArrowheads="1"/>
          </p:cNvSpPr>
          <p:nvPr/>
        </p:nvSpPr>
        <p:spPr bwMode="auto">
          <a:xfrm>
            <a:off x="3838577" y="2492375"/>
            <a:ext cx="1244599" cy="863600"/>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600" dirty="0" err="1" smtClean="0">
                <a:solidFill>
                  <a:srgbClr val="020506"/>
                </a:solidFill>
              </a:rPr>
              <a:t>Other</a:t>
            </a:r>
            <a:r>
              <a:rPr lang="hr-HR" altLang="sr-Latn-RS" sz="1600" dirty="0" smtClean="0">
                <a:solidFill>
                  <a:srgbClr val="020506"/>
                </a:solidFill>
              </a:rPr>
              <a:t> </a:t>
            </a:r>
            <a:r>
              <a:rPr lang="hr-HR" altLang="sr-Latn-RS" sz="1600" dirty="0" err="1" smtClean="0">
                <a:solidFill>
                  <a:srgbClr val="020506"/>
                </a:solidFill>
              </a:rPr>
              <a:t>parent</a:t>
            </a:r>
            <a:r>
              <a:rPr lang="hr-HR" altLang="sr-Latn-RS" sz="1600" dirty="0" smtClean="0">
                <a:solidFill>
                  <a:srgbClr val="020506"/>
                </a:solidFill>
              </a:rPr>
              <a:t> </a:t>
            </a:r>
          </a:p>
          <a:p>
            <a:pPr algn="ctr">
              <a:spcBef>
                <a:spcPct val="0"/>
              </a:spcBef>
              <a:buFontTx/>
              <a:buNone/>
            </a:pPr>
            <a:r>
              <a:rPr lang="hr-HR" altLang="sr-Latn-RS" sz="1600" dirty="0" err="1" smtClean="0">
                <a:solidFill>
                  <a:srgbClr val="020506"/>
                </a:solidFill>
              </a:rPr>
              <a:t>budget</a:t>
            </a:r>
            <a:r>
              <a:rPr lang="hr-HR" altLang="sr-Latn-RS" sz="1600" dirty="0" smtClean="0">
                <a:solidFill>
                  <a:srgbClr val="020506"/>
                </a:solidFill>
              </a:rPr>
              <a:t> users</a:t>
            </a:r>
            <a:endParaRPr lang="hr-HR" altLang="sr-Latn-RS" sz="1400" dirty="0">
              <a:solidFill>
                <a:srgbClr val="020506"/>
              </a:solidFill>
            </a:endParaRPr>
          </a:p>
        </p:txBody>
      </p:sp>
      <p:sp>
        <p:nvSpPr>
          <p:cNvPr id="71692" name="Rectangle 14"/>
          <p:cNvSpPr>
            <a:spLocks noChangeArrowheads="1"/>
          </p:cNvSpPr>
          <p:nvPr/>
        </p:nvSpPr>
        <p:spPr bwMode="auto">
          <a:xfrm>
            <a:off x="1703389" y="5300664"/>
            <a:ext cx="4002087" cy="865187"/>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en-US" altLang="sr-Latn-RS" sz="1600" b="1" dirty="0">
                <a:solidFill>
                  <a:schemeClr val="bg1"/>
                </a:solidFill>
              </a:rPr>
              <a:t>companies and other legal entities </a:t>
            </a:r>
            <a:endParaRPr lang="hr-HR" altLang="sr-Latn-RS" sz="1600" b="1" dirty="0" smtClean="0">
              <a:solidFill>
                <a:schemeClr val="bg1"/>
              </a:solidFill>
            </a:endParaRPr>
          </a:p>
          <a:p>
            <a:pPr algn="ctr">
              <a:spcBef>
                <a:spcPct val="0"/>
              </a:spcBef>
              <a:buFontTx/>
              <a:buNone/>
            </a:pPr>
            <a:r>
              <a:rPr lang="en-US" altLang="sr-Latn-RS" sz="1600" b="1" dirty="0" smtClean="0">
                <a:solidFill>
                  <a:schemeClr val="bg1"/>
                </a:solidFill>
              </a:rPr>
              <a:t>owned </a:t>
            </a:r>
            <a:r>
              <a:rPr lang="en-US" altLang="sr-Latn-RS" sz="1600" b="1" dirty="0">
                <a:solidFill>
                  <a:schemeClr val="bg1"/>
                </a:solidFill>
              </a:rPr>
              <a:t>by the </a:t>
            </a:r>
            <a:r>
              <a:rPr lang="en-US" altLang="sr-Latn-RS" sz="1600" b="1" dirty="0" smtClean="0">
                <a:solidFill>
                  <a:schemeClr val="bg1"/>
                </a:solidFill>
              </a:rPr>
              <a:t>state</a:t>
            </a:r>
            <a:endParaRPr lang="hr-HR" altLang="sr-Latn-RS" sz="1600" b="1" dirty="0">
              <a:solidFill>
                <a:schemeClr val="bg1"/>
              </a:solidFill>
            </a:endParaRPr>
          </a:p>
        </p:txBody>
      </p:sp>
      <p:sp>
        <p:nvSpPr>
          <p:cNvPr id="71693" name="Rectangle 14"/>
          <p:cNvSpPr>
            <a:spLocks noChangeArrowheads="1"/>
          </p:cNvSpPr>
          <p:nvPr/>
        </p:nvSpPr>
        <p:spPr bwMode="auto">
          <a:xfrm>
            <a:off x="6527801" y="5300664"/>
            <a:ext cx="4176713" cy="865187"/>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en-US" altLang="sr-Latn-RS" sz="1600" b="1" dirty="0">
                <a:solidFill>
                  <a:schemeClr val="bg1"/>
                </a:solidFill>
              </a:rPr>
              <a:t>companies and other legal entities </a:t>
            </a:r>
            <a:endParaRPr lang="hr-HR" altLang="sr-Latn-RS" sz="1600" b="1" dirty="0" smtClean="0">
              <a:solidFill>
                <a:schemeClr val="bg1"/>
              </a:solidFill>
            </a:endParaRPr>
          </a:p>
          <a:p>
            <a:pPr algn="ctr">
              <a:spcBef>
                <a:spcPct val="0"/>
              </a:spcBef>
              <a:buFontTx/>
              <a:buNone/>
            </a:pPr>
            <a:r>
              <a:rPr lang="en-US" altLang="sr-Latn-RS" sz="1600" b="1" dirty="0" smtClean="0">
                <a:solidFill>
                  <a:schemeClr val="bg1"/>
                </a:solidFill>
              </a:rPr>
              <a:t>owned </a:t>
            </a:r>
            <a:r>
              <a:rPr lang="en-US" altLang="sr-Latn-RS" sz="1600" b="1" dirty="0">
                <a:solidFill>
                  <a:schemeClr val="bg1"/>
                </a:solidFill>
              </a:rPr>
              <a:t>by one or more local units</a:t>
            </a:r>
            <a:endParaRPr lang="hr-HR" altLang="sr-Latn-RS" sz="1600" b="1" dirty="0">
              <a:solidFill>
                <a:schemeClr val="bg1"/>
              </a:solidFill>
            </a:endParaRPr>
          </a:p>
        </p:txBody>
      </p:sp>
      <p:sp>
        <p:nvSpPr>
          <p:cNvPr id="71695" name="Rectangle 4"/>
          <p:cNvSpPr>
            <a:spLocks noChangeArrowheads="1"/>
          </p:cNvSpPr>
          <p:nvPr/>
        </p:nvSpPr>
        <p:spPr bwMode="auto">
          <a:xfrm>
            <a:off x="7110414" y="2420938"/>
            <a:ext cx="1562098" cy="863600"/>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600" dirty="0" smtClean="0">
                <a:solidFill>
                  <a:srgbClr val="020506"/>
                </a:solidFill>
              </a:rPr>
              <a:t>City </a:t>
            </a:r>
            <a:r>
              <a:rPr lang="hr-HR" altLang="sr-Latn-RS" sz="1600" dirty="0" err="1" smtClean="0">
                <a:solidFill>
                  <a:srgbClr val="020506"/>
                </a:solidFill>
              </a:rPr>
              <a:t>of</a:t>
            </a:r>
            <a:r>
              <a:rPr lang="hr-HR" altLang="sr-Latn-RS" sz="1600" dirty="0" smtClean="0">
                <a:solidFill>
                  <a:srgbClr val="020506"/>
                </a:solidFill>
              </a:rPr>
              <a:t> Skopje</a:t>
            </a:r>
            <a:endParaRPr lang="hr-HR" altLang="sr-Latn-RS" sz="1600" dirty="0">
              <a:solidFill>
                <a:srgbClr val="020506"/>
              </a:solidFill>
            </a:endParaRPr>
          </a:p>
        </p:txBody>
      </p:sp>
      <p:sp>
        <p:nvSpPr>
          <p:cNvPr id="71696" name="Rectangle 4"/>
          <p:cNvSpPr>
            <a:spLocks noChangeArrowheads="1"/>
          </p:cNvSpPr>
          <p:nvPr/>
        </p:nvSpPr>
        <p:spPr bwMode="auto">
          <a:xfrm>
            <a:off x="8983663" y="2409824"/>
            <a:ext cx="1557337" cy="863600"/>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600" dirty="0" smtClean="0">
                <a:solidFill>
                  <a:srgbClr val="020506"/>
                </a:solidFill>
              </a:rPr>
              <a:t>80</a:t>
            </a:r>
          </a:p>
          <a:p>
            <a:pPr algn="ctr">
              <a:spcBef>
                <a:spcPct val="0"/>
              </a:spcBef>
              <a:buFontTx/>
              <a:buNone/>
            </a:pPr>
            <a:r>
              <a:rPr lang="hr-HR" altLang="sr-Latn-RS" sz="1600" dirty="0" err="1" smtClean="0">
                <a:solidFill>
                  <a:srgbClr val="020506"/>
                </a:solidFill>
              </a:rPr>
              <a:t>municipalities</a:t>
            </a:r>
            <a:endParaRPr lang="hr-HR" altLang="sr-Latn-RS" sz="1600" dirty="0">
              <a:solidFill>
                <a:srgbClr val="020506"/>
              </a:solidFill>
            </a:endParaRPr>
          </a:p>
        </p:txBody>
      </p:sp>
      <p:sp>
        <p:nvSpPr>
          <p:cNvPr id="71697" name="Rectangle 4"/>
          <p:cNvSpPr>
            <a:spLocks noChangeArrowheads="1"/>
          </p:cNvSpPr>
          <p:nvPr/>
        </p:nvSpPr>
        <p:spPr bwMode="auto">
          <a:xfrm>
            <a:off x="1260475" y="2492375"/>
            <a:ext cx="1247775" cy="865188"/>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500" dirty="0" err="1" smtClean="0">
                <a:solidFill>
                  <a:srgbClr val="020506"/>
                </a:solidFill>
              </a:rPr>
              <a:t>Parliament</a:t>
            </a:r>
            <a:r>
              <a:rPr lang="hr-HR" altLang="sr-Latn-RS" sz="1500" dirty="0" smtClean="0">
                <a:solidFill>
                  <a:srgbClr val="020506"/>
                </a:solidFill>
              </a:rPr>
              <a:t> </a:t>
            </a:r>
          </a:p>
          <a:p>
            <a:pPr algn="ctr">
              <a:spcBef>
                <a:spcPct val="0"/>
              </a:spcBef>
              <a:buFontTx/>
              <a:buNone/>
            </a:pPr>
            <a:endParaRPr lang="hr-HR" altLang="sr-Latn-RS" sz="1500" dirty="0">
              <a:solidFill>
                <a:srgbClr val="020506"/>
              </a:solidFill>
            </a:endParaRPr>
          </a:p>
          <a:p>
            <a:pPr algn="ctr">
              <a:spcBef>
                <a:spcPct val="0"/>
              </a:spcBef>
              <a:buFontTx/>
              <a:buNone/>
            </a:pPr>
            <a:r>
              <a:rPr lang="hr-HR" altLang="sr-Latn-RS" sz="1500" dirty="0" err="1" smtClean="0">
                <a:solidFill>
                  <a:srgbClr val="020506"/>
                </a:solidFill>
              </a:rPr>
              <a:t>Government</a:t>
            </a:r>
            <a:endParaRPr lang="hr-HR" altLang="sr-Latn-RS" sz="1500" dirty="0">
              <a:solidFill>
                <a:srgbClr val="020506"/>
              </a:solidFill>
            </a:endParaRPr>
          </a:p>
        </p:txBody>
      </p:sp>
      <p:sp>
        <p:nvSpPr>
          <p:cNvPr id="71698" name="Rectangle 4"/>
          <p:cNvSpPr>
            <a:spLocks noChangeArrowheads="1"/>
          </p:cNvSpPr>
          <p:nvPr/>
        </p:nvSpPr>
        <p:spPr bwMode="auto">
          <a:xfrm>
            <a:off x="7174498" y="3860800"/>
            <a:ext cx="1665956" cy="1081088"/>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hr-HR" altLang="sr-Latn-RS" sz="1600" dirty="0" smtClean="0">
                <a:solidFill>
                  <a:srgbClr val="020506"/>
                </a:solidFill>
              </a:rPr>
              <a:t>Budget users </a:t>
            </a:r>
          </a:p>
          <a:p>
            <a:pPr algn="ctr">
              <a:spcBef>
                <a:spcPct val="0"/>
              </a:spcBef>
              <a:buFontTx/>
              <a:buNone/>
            </a:pPr>
            <a:r>
              <a:rPr lang="hr-HR" altLang="sr-Latn-RS" sz="1600" dirty="0" err="1" smtClean="0">
                <a:solidFill>
                  <a:srgbClr val="020506"/>
                </a:solidFill>
              </a:rPr>
              <a:t>owned</a:t>
            </a:r>
            <a:r>
              <a:rPr lang="hr-HR" altLang="sr-Latn-RS" sz="1600" dirty="0" smtClean="0">
                <a:solidFill>
                  <a:srgbClr val="020506"/>
                </a:solidFill>
              </a:rPr>
              <a:t> </a:t>
            </a:r>
            <a:r>
              <a:rPr lang="hr-HR" altLang="sr-Latn-RS" sz="1600" dirty="0" err="1" smtClean="0">
                <a:solidFill>
                  <a:srgbClr val="020506"/>
                </a:solidFill>
              </a:rPr>
              <a:t>by</a:t>
            </a:r>
            <a:r>
              <a:rPr lang="hr-HR" altLang="sr-Latn-RS" sz="1600" dirty="0" smtClean="0">
                <a:solidFill>
                  <a:srgbClr val="020506"/>
                </a:solidFill>
              </a:rPr>
              <a:t> the </a:t>
            </a:r>
          </a:p>
          <a:p>
            <a:pPr algn="ctr">
              <a:spcBef>
                <a:spcPct val="0"/>
              </a:spcBef>
              <a:buFontTx/>
              <a:buNone/>
            </a:pPr>
            <a:r>
              <a:rPr lang="hr-HR" altLang="sr-Latn-RS" sz="1600" dirty="0" smtClean="0">
                <a:solidFill>
                  <a:srgbClr val="020506"/>
                </a:solidFill>
              </a:rPr>
              <a:t>City </a:t>
            </a:r>
            <a:r>
              <a:rPr lang="hr-HR" altLang="sr-Latn-RS" sz="1600" dirty="0" err="1" smtClean="0">
                <a:solidFill>
                  <a:srgbClr val="020506"/>
                </a:solidFill>
              </a:rPr>
              <a:t>of</a:t>
            </a:r>
            <a:r>
              <a:rPr lang="hr-HR" altLang="sr-Latn-RS" sz="1600" dirty="0" smtClean="0">
                <a:solidFill>
                  <a:srgbClr val="020506"/>
                </a:solidFill>
              </a:rPr>
              <a:t> Skopje</a:t>
            </a:r>
            <a:endParaRPr lang="hr-HR" altLang="sr-Latn-RS" sz="1400" dirty="0">
              <a:solidFill>
                <a:schemeClr val="tx1"/>
              </a:solidFill>
            </a:endParaRPr>
          </a:p>
        </p:txBody>
      </p:sp>
      <p:sp>
        <p:nvSpPr>
          <p:cNvPr id="71699" name="Rectangle 4"/>
          <p:cNvSpPr>
            <a:spLocks noChangeArrowheads="1"/>
          </p:cNvSpPr>
          <p:nvPr/>
        </p:nvSpPr>
        <p:spPr bwMode="auto">
          <a:xfrm>
            <a:off x="9151606" y="3860800"/>
            <a:ext cx="1625934" cy="1081088"/>
          </a:xfrm>
          <a:prstGeom prst="rect">
            <a:avLst/>
          </a:prstGeom>
          <a:solidFill>
            <a:srgbClr val="F4FDA1"/>
          </a:solidFill>
          <a:ln w="9525">
            <a:solidFill>
              <a:schemeClr val="tx1"/>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FontTx/>
              <a:buNone/>
            </a:pPr>
            <a:r>
              <a:rPr lang="en-US" altLang="sr-Latn-RS" sz="1600" dirty="0">
                <a:solidFill>
                  <a:srgbClr val="020506"/>
                </a:solidFill>
              </a:rPr>
              <a:t>Budget users </a:t>
            </a:r>
          </a:p>
          <a:p>
            <a:pPr algn="ctr">
              <a:spcBef>
                <a:spcPct val="0"/>
              </a:spcBef>
              <a:buFontTx/>
              <a:buNone/>
            </a:pPr>
            <a:r>
              <a:rPr lang="en-US" altLang="sr-Latn-RS" sz="1600" dirty="0">
                <a:solidFill>
                  <a:srgbClr val="020506"/>
                </a:solidFill>
              </a:rPr>
              <a:t>owned by </a:t>
            </a:r>
            <a:r>
              <a:rPr lang="en-US" altLang="sr-Latn-RS" sz="1600" dirty="0" smtClean="0">
                <a:solidFill>
                  <a:srgbClr val="020506"/>
                </a:solidFill>
              </a:rPr>
              <a:t>the</a:t>
            </a:r>
            <a:r>
              <a:rPr lang="hr-HR" altLang="sr-Latn-RS" sz="1600" dirty="0" smtClean="0">
                <a:solidFill>
                  <a:srgbClr val="020506"/>
                </a:solidFill>
              </a:rPr>
              <a:t> </a:t>
            </a:r>
          </a:p>
          <a:p>
            <a:pPr algn="ctr">
              <a:spcBef>
                <a:spcPct val="0"/>
              </a:spcBef>
              <a:buFontTx/>
              <a:buNone/>
            </a:pPr>
            <a:r>
              <a:rPr lang="hr-HR" altLang="sr-Latn-RS" sz="1600" dirty="0" err="1" smtClean="0">
                <a:solidFill>
                  <a:srgbClr val="020506"/>
                </a:solidFill>
              </a:rPr>
              <a:t>municipalities</a:t>
            </a:r>
            <a:r>
              <a:rPr lang="en-US" altLang="sr-Latn-RS" sz="1600" dirty="0" smtClean="0">
                <a:solidFill>
                  <a:srgbClr val="020506"/>
                </a:solidFill>
              </a:rPr>
              <a:t> </a:t>
            </a:r>
            <a:endParaRPr lang="en-US" altLang="sr-Latn-RS" sz="1600" dirty="0">
              <a:solidFill>
                <a:srgbClr val="020506"/>
              </a:solidFill>
            </a:endParaRPr>
          </a:p>
        </p:txBody>
      </p:sp>
    </p:spTree>
    <p:extLst>
      <p:ext uri="{BB962C8B-B14F-4D97-AF65-F5344CB8AC3E}">
        <p14:creationId xmlns:p14="http://schemas.microsoft.com/office/powerpoint/2010/main" val="2206954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838201" y="329184"/>
            <a:ext cx="9912530" cy="6032427"/>
          </a:xfrm>
          <a:prstGeom prst="rect">
            <a:avLst/>
          </a:prstGeom>
        </p:spPr>
      </p:pic>
    </p:spTree>
    <p:extLst>
      <p:ext uri="{BB962C8B-B14F-4D97-AF65-F5344CB8AC3E}">
        <p14:creationId xmlns:p14="http://schemas.microsoft.com/office/powerpoint/2010/main" val="1627188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3" y="365125"/>
            <a:ext cx="11686032" cy="988187"/>
          </a:xfrm>
        </p:spPr>
        <p:txBody>
          <a:bodyPr>
            <a:normAutofit/>
          </a:bodyPr>
          <a:lstStyle/>
          <a:p>
            <a:pPr algn="ctr"/>
            <a:r>
              <a:rPr lang="en-GB" sz="3200" b="1" dirty="0"/>
              <a:t>Institutional relations within the public </a:t>
            </a:r>
            <a:r>
              <a:rPr lang="en-GB" sz="3200" b="1" dirty="0" smtClean="0"/>
              <a:t>sector</a:t>
            </a:r>
            <a:endParaRPr lang="hr-HR" sz="3200" dirty="0"/>
          </a:p>
        </p:txBody>
      </p:sp>
      <p:sp>
        <p:nvSpPr>
          <p:cNvPr id="3" name="Content Placeholder 2"/>
          <p:cNvSpPr>
            <a:spLocks noGrp="1"/>
          </p:cNvSpPr>
          <p:nvPr>
            <p:ph idx="1"/>
          </p:nvPr>
        </p:nvSpPr>
        <p:spPr>
          <a:xfrm>
            <a:off x="1136468" y="1825625"/>
            <a:ext cx="9731829" cy="4351338"/>
          </a:xfrm>
        </p:spPr>
        <p:txBody>
          <a:bodyPr>
            <a:normAutofit/>
          </a:bodyPr>
          <a:lstStyle/>
          <a:p>
            <a:pPr algn="just"/>
            <a:r>
              <a:rPr lang="en-GB" dirty="0"/>
              <a:t>Parent budget user is budget user at state and local level, hierarchically superior to all budget users and other public sector entities (including publicly owned enterprises) under its authority.  </a:t>
            </a:r>
            <a:endParaRPr lang="hr-HR" dirty="0"/>
          </a:p>
          <a:p>
            <a:pPr algn="just"/>
            <a:endParaRPr lang="hr-HR" dirty="0" smtClean="0"/>
          </a:p>
          <a:p>
            <a:pPr marL="0" indent="0" algn="just">
              <a:buNone/>
            </a:pPr>
            <a:r>
              <a:rPr lang="en-GB" dirty="0" smtClean="0"/>
              <a:t>The </a:t>
            </a:r>
            <a:r>
              <a:rPr lang="en-GB" dirty="0"/>
              <a:t>interconnection of these institutions stems </a:t>
            </a:r>
            <a:r>
              <a:rPr lang="en-GB" dirty="0" smtClean="0"/>
              <a:t>from</a:t>
            </a:r>
            <a:r>
              <a:rPr lang="hr-HR" dirty="0" smtClean="0"/>
              <a:t>:</a:t>
            </a:r>
          </a:p>
          <a:p>
            <a:pPr algn="just"/>
            <a:r>
              <a:rPr lang="en-GB" dirty="0" smtClean="0"/>
              <a:t>the </a:t>
            </a:r>
            <a:r>
              <a:rPr lang="en-GB" dirty="0"/>
              <a:t>founding relations, </a:t>
            </a:r>
            <a:endParaRPr lang="hr-HR" dirty="0" smtClean="0"/>
          </a:p>
          <a:p>
            <a:pPr algn="just"/>
            <a:r>
              <a:rPr lang="en-GB" dirty="0" smtClean="0"/>
              <a:t>consolidation </a:t>
            </a:r>
            <a:r>
              <a:rPr lang="en-GB" dirty="0"/>
              <a:t>financial plans and </a:t>
            </a:r>
            <a:endParaRPr lang="hr-HR" dirty="0" smtClean="0"/>
          </a:p>
          <a:p>
            <a:pPr algn="just"/>
            <a:r>
              <a:rPr lang="en-GB" dirty="0" smtClean="0"/>
              <a:t>connection </a:t>
            </a:r>
            <a:r>
              <a:rPr lang="en-GB" dirty="0"/>
              <a:t>in the realization of strategic purposes. </a:t>
            </a:r>
            <a:endParaRPr lang="hr-HR" dirty="0" smtClean="0"/>
          </a:p>
          <a:p>
            <a:pPr marL="0" indent="0">
              <a:buNone/>
            </a:pPr>
            <a:endParaRPr lang="hr-HR" dirty="0"/>
          </a:p>
        </p:txBody>
      </p:sp>
    </p:spTree>
    <p:extLst>
      <p:ext uri="{BB962C8B-B14F-4D97-AF65-F5344CB8AC3E}">
        <p14:creationId xmlns:p14="http://schemas.microsoft.com/office/powerpoint/2010/main" val="2111826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3" y="365125"/>
            <a:ext cx="11686032" cy="988187"/>
          </a:xfrm>
        </p:spPr>
        <p:txBody>
          <a:bodyPr>
            <a:normAutofit/>
          </a:bodyPr>
          <a:lstStyle/>
          <a:p>
            <a:pPr algn="ctr"/>
            <a:r>
              <a:rPr lang="en-GB" sz="3200" b="1" dirty="0"/>
              <a:t>Institutional relations within the public </a:t>
            </a:r>
            <a:r>
              <a:rPr lang="en-GB" sz="3200" b="1" dirty="0" smtClean="0"/>
              <a:t>sector</a:t>
            </a:r>
            <a:endParaRPr lang="hr-HR" sz="3200" dirty="0"/>
          </a:p>
        </p:txBody>
      </p:sp>
      <p:sp>
        <p:nvSpPr>
          <p:cNvPr id="3" name="Content Placeholder 2"/>
          <p:cNvSpPr>
            <a:spLocks noGrp="1"/>
          </p:cNvSpPr>
          <p:nvPr>
            <p:ph idx="1"/>
          </p:nvPr>
        </p:nvSpPr>
        <p:spPr>
          <a:xfrm>
            <a:off x="1149531" y="1877876"/>
            <a:ext cx="9731829" cy="4351338"/>
          </a:xfrm>
        </p:spPr>
        <p:txBody>
          <a:bodyPr>
            <a:normAutofit lnSpcReduction="10000"/>
          </a:bodyPr>
          <a:lstStyle/>
          <a:p>
            <a:pPr algn="just"/>
            <a:r>
              <a:rPr lang="en-US" dirty="0" smtClean="0">
                <a:effectLst>
                  <a:outerShdw blurRad="38100" dist="38100" dir="2700000" algn="tl">
                    <a:srgbClr val="000000">
                      <a:alpha val="43137"/>
                    </a:srgbClr>
                  </a:outerShdw>
                </a:effectLst>
              </a:rPr>
              <a:t>Budget </a:t>
            </a:r>
            <a:r>
              <a:rPr lang="en-US" dirty="0">
                <a:effectLst>
                  <a:outerShdw blurRad="38100" dist="38100" dir="2700000" algn="tl">
                    <a:srgbClr val="000000">
                      <a:alpha val="43137"/>
                    </a:srgbClr>
                  </a:outerShdw>
                </a:effectLst>
              </a:rPr>
              <a:t>users </a:t>
            </a:r>
            <a:r>
              <a:rPr lang="en-US" dirty="0"/>
              <a:t>shall include all legal entities established by the state or by the municipalities, including local self-government units and City of Skopje and social funds, except for the National Bank of the Republic of North Macedonia, public enterprises and trade companies founded by the state or by the </a:t>
            </a:r>
            <a:r>
              <a:rPr lang="en-US" dirty="0" smtClean="0"/>
              <a:t>municipalities;</a:t>
            </a:r>
            <a:endParaRPr lang="hr-HR" dirty="0" smtClean="0"/>
          </a:p>
          <a:p>
            <a:pPr algn="just"/>
            <a:r>
              <a:rPr lang="en-US" dirty="0" smtClean="0">
                <a:effectLst>
                  <a:outerShdw blurRad="38100" dist="38100" dir="2700000" algn="tl">
                    <a:srgbClr val="000000">
                      <a:alpha val="43137"/>
                    </a:srgbClr>
                  </a:outerShdw>
                </a:effectLst>
              </a:rPr>
              <a:t>Publicly </a:t>
            </a:r>
            <a:r>
              <a:rPr lang="en-US" dirty="0">
                <a:effectLst>
                  <a:outerShdw blurRad="38100" dist="38100" dir="2700000" algn="tl">
                    <a:srgbClr val="000000">
                      <a:alpha val="43137"/>
                    </a:srgbClr>
                  </a:outerShdw>
                </a:effectLst>
              </a:rPr>
              <a:t>owned enterprises </a:t>
            </a:r>
            <a:r>
              <a:rPr lang="en-US" dirty="0"/>
              <a:t>shall be deemed public enterprises and trade companies that are fully owned or in majority ownership of the central government or fully owned or in the majority ownership of the City of Skopje or one or more  local self-government units; </a:t>
            </a:r>
            <a:endParaRPr lang="hr-HR" dirty="0"/>
          </a:p>
        </p:txBody>
      </p:sp>
    </p:spTree>
    <p:extLst>
      <p:ext uri="{BB962C8B-B14F-4D97-AF65-F5344CB8AC3E}">
        <p14:creationId xmlns:p14="http://schemas.microsoft.com/office/powerpoint/2010/main" val="250329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092"/>
          </a:xfrm>
        </p:spPr>
        <p:txBody>
          <a:bodyPr/>
          <a:lstStyle/>
          <a:p>
            <a:endParaRPr lang="hr-HR" dirty="0"/>
          </a:p>
        </p:txBody>
      </p:sp>
      <p:sp>
        <p:nvSpPr>
          <p:cNvPr id="3" name="Content Placeholder 2"/>
          <p:cNvSpPr>
            <a:spLocks noGrp="1"/>
          </p:cNvSpPr>
          <p:nvPr>
            <p:ph idx="1"/>
          </p:nvPr>
        </p:nvSpPr>
        <p:spPr>
          <a:xfrm>
            <a:off x="838200" y="1397726"/>
            <a:ext cx="10515600" cy="4779237"/>
          </a:xfrm>
        </p:spPr>
        <p:txBody>
          <a:bodyPr/>
          <a:lstStyle/>
          <a:p>
            <a:pPr algn="just"/>
            <a:r>
              <a:rPr lang="en-US" dirty="0"/>
              <a:t>Internal audit shall perform audit of all </a:t>
            </a:r>
            <a:r>
              <a:rPr lang="en-US" dirty="0" err="1"/>
              <a:t>programmes</a:t>
            </a:r>
            <a:r>
              <a:rPr lang="en-US" dirty="0"/>
              <a:t>, projects, activities and business processes</a:t>
            </a:r>
            <a:r>
              <a:rPr lang="en-US" dirty="0" smtClean="0"/>
              <a:t>.</a:t>
            </a:r>
            <a:endParaRPr lang="hr-HR" dirty="0" smtClean="0"/>
          </a:p>
          <a:p>
            <a:pPr algn="just"/>
            <a:r>
              <a:rPr lang="en-US" dirty="0"/>
              <a:t>The head of the public sector entity shall be responsible for establishing and ensuring the conditions for performing internal audit </a:t>
            </a:r>
            <a:r>
              <a:rPr lang="en-US" dirty="0" smtClean="0"/>
              <a:t>activities</a:t>
            </a:r>
            <a:endParaRPr lang="hr-HR" dirty="0" smtClean="0"/>
          </a:p>
          <a:p>
            <a:pPr marL="0" indent="0">
              <a:buNone/>
            </a:pPr>
            <a:r>
              <a:rPr lang="en-US" dirty="0"/>
              <a:t>Internal audit shall be established in one of the following manners:</a:t>
            </a:r>
          </a:p>
          <a:p>
            <a:r>
              <a:rPr lang="en-US" dirty="0"/>
              <a:t>	by establishing an </a:t>
            </a:r>
            <a:r>
              <a:rPr lang="en-US" dirty="0">
                <a:effectLst>
                  <a:outerShdw blurRad="38100" dist="38100" dir="2700000" algn="tl">
                    <a:srgbClr val="000000">
                      <a:alpha val="43137"/>
                    </a:srgbClr>
                  </a:outerShdw>
                </a:effectLst>
              </a:rPr>
              <a:t>internal audit unit</a:t>
            </a:r>
            <a:r>
              <a:rPr lang="en-US" dirty="0"/>
              <a:t>;</a:t>
            </a:r>
          </a:p>
          <a:p>
            <a:r>
              <a:rPr lang="en-US" dirty="0"/>
              <a:t>	by establishing a </a:t>
            </a:r>
            <a:r>
              <a:rPr lang="en-US" dirty="0">
                <a:effectLst>
                  <a:outerShdw blurRad="38100" dist="38100" dir="2700000" algn="tl">
                    <a:srgbClr val="000000">
                      <a:alpha val="43137"/>
                    </a:srgbClr>
                  </a:outerShdw>
                </a:effectLst>
              </a:rPr>
              <a:t>joint internal audit unit</a:t>
            </a:r>
            <a:r>
              <a:rPr lang="en-US" dirty="0"/>
              <a:t>;</a:t>
            </a:r>
          </a:p>
          <a:p>
            <a:r>
              <a:rPr lang="hr-HR" dirty="0"/>
              <a:t> </a:t>
            </a:r>
            <a:r>
              <a:rPr lang="hr-HR" dirty="0" smtClean="0"/>
              <a:t>       </a:t>
            </a:r>
            <a:r>
              <a:rPr lang="en-US" dirty="0" smtClean="0"/>
              <a:t>by </a:t>
            </a:r>
            <a:r>
              <a:rPr lang="en-US" dirty="0">
                <a:effectLst>
                  <a:outerShdw blurRad="38100" dist="38100" dir="2700000" algn="tl">
                    <a:srgbClr val="000000">
                      <a:alpha val="43137"/>
                    </a:srgbClr>
                  </a:outerShdw>
                </a:effectLst>
              </a:rPr>
              <a:t>Agreement </a:t>
            </a:r>
            <a:r>
              <a:rPr lang="en-US" dirty="0"/>
              <a:t>on conducting internal audit</a:t>
            </a:r>
          </a:p>
          <a:p>
            <a:endParaRPr lang="hr-HR" dirty="0"/>
          </a:p>
        </p:txBody>
      </p:sp>
      <p:sp>
        <p:nvSpPr>
          <p:cNvPr id="4" name="Slide Number Placeholder 3"/>
          <p:cNvSpPr>
            <a:spLocks noGrp="1"/>
          </p:cNvSpPr>
          <p:nvPr>
            <p:ph type="sldNum" sz="quarter" idx="12"/>
          </p:nvPr>
        </p:nvSpPr>
        <p:spPr/>
        <p:txBody>
          <a:bodyPr/>
          <a:lstStyle/>
          <a:p>
            <a:fld id="{39B656E2-6D99-4623-ADDD-8BE5644C3BE7}" type="slidenum">
              <a:rPr lang="en-US" smtClean="0"/>
              <a:t>9</a:t>
            </a:fld>
            <a:endParaRPr lang="en-US"/>
          </a:p>
        </p:txBody>
      </p:sp>
    </p:spTree>
    <p:extLst>
      <p:ext uri="{BB962C8B-B14F-4D97-AF65-F5344CB8AC3E}">
        <p14:creationId xmlns:p14="http://schemas.microsoft.com/office/powerpoint/2010/main" val="3701376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4179</TotalTime>
  <Words>3926</Words>
  <Application>Microsoft Office PowerPoint</Application>
  <PresentationFormat>Widescreen</PresentationFormat>
  <Paragraphs>482</Paragraphs>
  <Slides>42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MS PGothic</vt:lpstr>
      <vt:lpstr>Arial</vt:lpstr>
      <vt:lpstr>Calibri</vt:lpstr>
      <vt:lpstr>Calibri Light</vt:lpstr>
      <vt:lpstr>Tahoma</vt:lpstr>
      <vt:lpstr>Times New Roman</vt:lpstr>
      <vt:lpstr>Wingdings</vt:lpstr>
      <vt:lpstr>ヒラギノ角ゴ Pro W3</vt:lpstr>
      <vt:lpstr>Office Theme</vt:lpstr>
      <vt:lpstr>Activity 2.2.10  </vt:lpstr>
      <vt:lpstr>PowerPoint Presentation</vt:lpstr>
      <vt:lpstr>Annual Report on the Functioning of the 2020 Public Internal Financial Control System</vt:lpstr>
      <vt:lpstr>Annual Report on the Functioning of the 2020 Public Internal Financial Control System</vt:lpstr>
      <vt:lpstr>PowerPoint Presentation</vt:lpstr>
      <vt:lpstr>PowerPoint Presentation</vt:lpstr>
      <vt:lpstr>Institutional relations within the public sector</vt:lpstr>
      <vt:lpstr>Institutional relations within the public sector</vt:lpstr>
      <vt:lpstr>PowerPoint Presentation</vt:lpstr>
      <vt:lpstr>PowerPoint Presentation</vt:lpstr>
      <vt:lpstr>Criteria for establishing internal audit at a central level</vt:lpstr>
      <vt:lpstr>PowerPoint Presentation</vt:lpstr>
      <vt:lpstr>PowerPoint Presentation</vt:lpstr>
      <vt:lpstr>Agreement on performing  internal audit</vt:lpstr>
      <vt:lpstr>PowerPoint Presentation</vt:lpstr>
      <vt:lpstr>Minimum number of employees in Internal audit units </vt:lpstr>
      <vt:lpstr>7. Key actors in the coordination and development of FMC at public sector level</vt:lpstr>
      <vt:lpstr>What internal auditors need to know?</vt:lpstr>
      <vt:lpstr>The role of the Central Harmonisation Unit</vt:lpstr>
      <vt:lpstr>PowerPoint Presentation</vt:lpstr>
      <vt:lpstr>PIFC Council</vt:lpstr>
      <vt:lpstr>The role of PIFC Council</vt:lpstr>
      <vt:lpstr>8.  Key actors in the development of FMC in public sector entities  </vt:lpstr>
      <vt:lpstr>What internal auditors need to know?</vt:lpstr>
      <vt:lpstr>PowerPoint Presentation</vt:lpstr>
      <vt:lpstr>Accountability of the head of public sector entity</vt:lpstr>
      <vt:lpstr>Accountability of the head of public sector entity</vt:lpstr>
      <vt:lpstr>Delegation of authorities and responsibilities </vt:lpstr>
      <vt:lpstr>Responsibilities of the heads of internal organizational units</vt:lpstr>
      <vt:lpstr>Responsibilities of the heads of internal organizational units</vt:lpstr>
      <vt:lpstr>PowerPoint Presentation</vt:lpstr>
      <vt:lpstr>Link between the FMC and budget system </vt:lpstr>
      <vt:lpstr>From various reports of the State Audit Office…</vt:lpstr>
      <vt:lpstr>PowerPoint Presentation</vt:lpstr>
      <vt:lpstr>PowerPoint Presentation</vt:lpstr>
      <vt:lpstr>PowerPoint Presentation</vt:lpstr>
      <vt:lpstr>PowerPoint Presentation</vt:lpstr>
      <vt:lpstr>Suradnja između jedinica za unutarnju reviziju</vt:lpstr>
      <vt:lpstr>Organizacija jedinice za unutarnju reviziju – manje institucije</vt:lpstr>
      <vt:lpstr>Organizacija UR prema revizijskom okruženju </vt:lpstr>
      <vt:lpstr>Organizacija UR prema vrsti revizije/revizijskom okruženju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Moonlight</dc:creator>
  <cp:lastModifiedBy>Davor Kozina</cp:lastModifiedBy>
  <cp:revision>193</cp:revision>
  <cp:lastPrinted>2021-11-24T14:37:52Z</cp:lastPrinted>
  <dcterms:created xsi:type="dcterms:W3CDTF">2021-03-17T10:18:25Z</dcterms:created>
  <dcterms:modified xsi:type="dcterms:W3CDTF">2022-02-28T19:46:12Z</dcterms:modified>
</cp:coreProperties>
</file>